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514" r:id="rId5"/>
    <p:sldId id="515" r:id="rId6"/>
    <p:sldId id="552" r:id="rId7"/>
    <p:sldId id="284" r:id="rId8"/>
    <p:sldId id="323" r:id="rId9"/>
    <p:sldId id="322" r:id="rId10"/>
    <p:sldId id="449" r:id="rId11"/>
    <p:sldId id="550" r:id="rId12"/>
    <p:sldId id="553" r:id="rId13"/>
    <p:sldId id="582" r:id="rId14"/>
    <p:sldId id="609" r:id="rId15"/>
    <p:sldId id="642" r:id="rId16"/>
    <p:sldId id="612" r:id="rId17"/>
    <p:sldId id="611" r:id="rId18"/>
    <p:sldId id="627" r:id="rId19"/>
    <p:sldId id="643" r:id="rId20"/>
    <p:sldId id="614" r:id="rId21"/>
    <p:sldId id="628" r:id="rId22"/>
    <p:sldId id="629" r:id="rId23"/>
    <p:sldId id="644" r:id="rId24"/>
    <p:sldId id="639" r:id="rId25"/>
    <p:sldId id="641" r:id="rId26"/>
    <p:sldId id="640" r:id="rId27"/>
    <p:sldId id="638" r:id="rId28"/>
    <p:sldId id="645" r:id="rId29"/>
    <p:sldId id="616" r:id="rId30"/>
    <p:sldId id="615" r:id="rId31"/>
    <p:sldId id="617" r:id="rId32"/>
    <p:sldId id="618" r:id="rId33"/>
    <p:sldId id="646" r:id="rId34"/>
    <p:sldId id="551" r:id="rId35"/>
    <p:sldId id="430" r:id="rId36"/>
    <p:sldId id="382" r:id="rId37"/>
    <p:sldId id="554"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995FE37-18A3-4612-97FF-F993B1DD6C74}">
          <p14:sldIdLst>
            <p14:sldId id="514"/>
            <p14:sldId id="515"/>
            <p14:sldId id="552"/>
            <p14:sldId id="284"/>
            <p14:sldId id="323"/>
            <p14:sldId id="322"/>
            <p14:sldId id="449"/>
          </p14:sldIdLst>
        </p14:section>
        <p14:section name="Begrüßung" id="{693DDF68-58AE-4C89-8538-E46C5E2ECAAD}">
          <p14:sldIdLst>
            <p14:sldId id="550"/>
          </p14:sldIdLst>
        </p14:section>
        <p14:section name="Einführung" id="{239F267F-9E49-4A46-811F-1724EC7555C8}">
          <p14:sldIdLst>
            <p14:sldId id="553"/>
            <p14:sldId id="582"/>
            <p14:sldId id="609"/>
          </p14:sldIdLst>
        </p14:section>
        <p14:section name="Merkmale" id="{A664ECBD-8965-415F-A202-12662B400FE4}">
          <p14:sldIdLst>
            <p14:sldId id="642"/>
            <p14:sldId id="612"/>
            <p14:sldId id="611"/>
            <p14:sldId id="627"/>
          </p14:sldIdLst>
        </p14:section>
        <p14:section name="Grundprinzipien" id="{A3F74A58-E584-49A5-94F8-F9797CBEEC81}">
          <p14:sldIdLst>
            <p14:sldId id="643"/>
            <p14:sldId id="614"/>
            <p14:sldId id="628"/>
            <p14:sldId id="629"/>
          </p14:sldIdLst>
        </p14:section>
        <p14:section name="Feedback geben" id="{C83D4E1D-E757-4C36-B29B-45F5F6263E9E}">
          <p14:sldIdLst>
            <p14:sldId id="644"/>
            <p14:sldId id="639"/>
            <p14:sldId id="641"/>
            <p14:sldId id="640"/>
            <p14:sldId id="638"/>
          </p14:sldIdLst>
        </p14:section>
        <p14:section name="Feedback Annahme" id="{CFEB11A5-E5FB-4051-8DB4-C6B8328B67B5}">
          <p14:sldIdLst>
            <p14:sldId id="645"/>
            <p14:sldId id="616"/>
            <p14:sldId id="615"/>
            <p14:sldId id="617"/>
            <p14:sldId id="618"/>
          </p14:sldIdLst>
        </p14:section>
        <p14:section name="Zusammenfassung" id="{C37AF942-E51B-41BB-88C5-6D01B9B9CF66}">
          <p14:sldIdLst>
            <p14:sldId id="646"/>
            <p14:sldId id="551"/>
            <p14:sldId id="430"/>
            <p14:sldId id="382"/>
            <p14:sldId id="55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629E02-EB22-2108-DFEB-F9D1EAEECBE5}" name="Dominik Bruch" initials="DB" userId="S::Dominik.Bruch@aufundumbruch.de::0092e284-11a0-402d-b6bf-4873b18e36ba" providerId="AD"/>
  <p188:author id="{146C3309-D342-6C1E-9B4F-E061AC9919F2}" name="Dominik Bruch" initials="DB" userId="S::dominik.bruch@aufundumbruch.de::0092e284-11a0-402d-b6bf-4873b18e36ba" providerId="AD"/>
  <p188:author id="{C9A7533D-B96D-3A65-4FBB-9C664F3FF38B}" name="David Noah Scheidle" initials="DNS" userId="429f5f0c1872f4ae" providerId="Windows Live"/>
  <p188:author id="{8DBC6986-9A78-07F4-7887-7EA3BBE4B6F4}" name="Anne Lahaye" initials="AL" userId="S::anne.lahaye@aufundumbruch.de::fd47a638-eee6-4c7a-bd3c-9ff1b1ecef92" providerId="AD"/>
  <p188:author id="{D40737AE-5F87-ED91-6A76-83857FFB9C5F}" name="jutta@buelter.eu" initials="j" userId="3d83ef129707aefe" providerId="Windows Live"/>
  <p188:author id="{6AADCACD-E64C-4833-18E4-F19C53277568}" name="EGo - Erika Klinkhammer" initials="EEK" userId="S::ego@vnr.de::c07d6342-a09e-41f7-b5e5-4fe8b2111249" providerId="AD"/>
  <p188:author id="{CF6C66D9-557E-2374-952E-5F6E8E797315}" name="MPe - Mara Peping" initials="MP" userId="S::mpe@vnr.de::82b8a600-ea9e-43dc-b334-5eaf86082f2a" providerId="AD"/>
  <p188:author id="{2A04D3EB-A18F-DDF6-9D94-B6C7E2378D9E}" name="Anne Lahaye" initials="AL" userId="S::Anne.Lahaye@aufundumbruch.de::fd47a638-eee6-4c7a-bd3c-9ff1b1ecef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minik Bruch" initials="DB" lastIdx="20" clrIdx="0">
    <p:extLst>
      <p:ext uri="{19B8F6BF-5375-455C-9EA6-DF929625EA0E}">
        <p15:presenceInfo xmlns:p15="http://schemas.microsoft.com/office/powerpoint/2012/main" userId="S::Dominik.Bruch@aufundumbruch.de::0092e284-11a0-402d-b6bf-4873b18e36ba" providerId="AD"/>
      </p:ext>
    </p:extLst>
  </p:cmAuthor>
  <p:cmAuthor id="2" name="User" initials="U"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7" autoAdjust="0"/>
    <p:restoredTop sz="91346" autoAdjust="0"/>
  </p:normalViewPr>
  <p:slideViewPr>
    <p:cSldViewPr snapToGrid="0">
      <p:cViewPr>
        <p:scale>
          <a:sx n="95" d="100"/>
          <a:sy n="95" d="100"/>
        </p:scale>
        <p:origin x="1136" y="328"/>
      </p:cViewPr>
      <p:guideLst>
        <p:guide orient="horz" pos="2160"/>
        <p:guide pos="3840"/>
      </p:guideLst>
    </p:cSldViewPr>
  </p:slideViewPr>
  <p:outlineViewPr>
    <p:cViewPr>
      <p:scale>
        <a:sx n="33" d="100"/>
        <a:sy n="33" d="100"/>
      </p:scale>
      <p:origin x="0" y="-344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DE8F6-5096-4C39-9AEA-402AEF0B57F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B1274C8-1047-445E-AC9D-5EA873F680C9}">
      <dgm:prSet custT="1"/>
      <dgm:spPr/>
      <dgm:t>
        <a:bodyPr/>
        <a:lstStyle/>
        <a:p>
          <a:pPr>
            <a:lnSpc>
              <a:spcPct val="100000"/>
            </a:lnSpc>
          </a:pPr>
          <a:r>
            <a:rPr lang="de-DE" sz="1600" dirty="0"/>
            <a:t>Dauer der Schulung:      ca. 90–120 Minuten</a:t>
          </a:r>
          <a:endParaRPr lang="en-US" sz="1600" dirty="0"/>
        </a:p>
      </dgm:t>
    </dgm:pt>
    <dgm:pt modelId="{A2EE4B14-306A-4E2F-9733-BE538E913545}" type="parTrans" cxnId="{B800B703-A6F8-4BDE-B765-A7290A2569FA}">
      <dgm:prSet/>
      <dgm:spPr/>
      <dgm:t>
        <a:bodyPr/>
        <a:lstStyle/>
        <a:p>
          <a:endParaRPr lang="en-US"/>
        </a:p>
      </dgm:t>
    </dgm:pt>
    <dgm:pt modelId="{B15BD540-9D79-4634-B998-F5F621217C0C}" type="sibTrans" cxnId="{B800B703-A6F8-4BDE-B765-A7290A2569FA}">
      <dgm:prSet/>
      <dgm:spPr/>
      <dgm:t>
        <a:bodyPr/>
        <a:lstStyle/>
        <a:p>
          <a:pPr>
            <a:lnSpc>
              <a:spcPct val="100000"/>
            </a:lnSpc>
          </a:pPr>
          <a:endParaRPr lang="en-US"/>
        </a:p>
      </dgm:t>
    </dgm:pt>
    <dgm:pt modelId="{A8F1CF46-D912-4E84-9347-7D849E0BC680}">
      <dgm:prSet custT="1"/>
      <dgm:spPr/>
      <dgm:t>
        <a:bodyPr/>
        <a:lstStyle/>
        <a:p>
          <a:pPr>
            <a:lnSpc>
              <a:spcPct val="100000"/>
            </a:lnSpc>
          </a:pPr>
          <a:r>
            <a:rPr lang="de-DE" sz="1600" dirty="0"/>
            <a:t>Die Schulung ist für alle Mitarbeitenden in der direkten Versorgung relevant (Hauswirtschaft, Betreuung, Pflege).</a:t>
          </a:r>
          <a:endParaRPr lang="en-US" sz="1600" dirty="0"/>
        </a:p>
      </dgm:t>
    </dgm:pt>
    <dgm:pt modelId="{13B46D2C-E6B3-4161-9B94-B7A1E869ECD0}" type="parTrans" cxnId="{70ABB616-6E6A-4FD2-B571-0DD6952EFA8F}">
      <dgm:prSet/>
      <dgm:spPr/>
      <dgm:t>
        <a:bodyPr/>
        <a:lstStyle/>
        <a:p>
          <a:endParaRPr lang="en-US"/>
        </a:p>
      </dgm:t>
    </dgm:pt>
    <dgm:pt modelId="{41A41F58-E6F5-4FE8-8852-F5C1CDF2E1EC}" type="sibTrans" cxnId="{70ABB616-6E6A-4FD2-B571-0DD6952EFA8F}">
      <dgm:prSet/>
      <dgm:spPr/>
      <dgm:t>
        <a:bodyPr/>
        <a:lstStyle/>
        <a:p>
          <a:pPr>
            <a:lnSpc>
              <a:spcPct val="100000"/>
            </a:lnSpc>
          </a:pPr>
          <a:endParaRPr lang="en-US"/>
        </a:p>
      </dgm:t>
    </dgm:pt>
    <dgm:pt modelId="{EDC03746-144D-4D7D-AB02-8C5C2AC4D987}">
      <dgm:prSet custT="1"/>
      <dgm:spPr/>
      <dgm:t>
        <a:bodyPr/>
        <a:lstStyle/>
        <a:p>
          <a:pPr>
            <a:lnSpc>
              <a:spcPct val="100000"/>
            </a:lnSpc>
          </a:pPr>
          <a:r>
            <a:rPr lang="de-DE" sz="1600" dirty="0"/>
            <a:t>In den Notizen finden Sie jeweils weitergehende Erklärungen.</a:t>
          </a:r>
          <a:endParaRPr lang="en-US" sz="1600" dirty="0"/>
        </a:p>
      </dgm:t>
    </dgm:pt>
    <dgm:pt modelId="{7E3E1A37-FCEC-4D85-8273-26BB227F1D18}" type="parTrans" cxnId="{98A063BF-7DD7-4DFC-B4BD-76CEC9C552A4}">
      <dgm:prSet/>
      <dgm:spPr/>
      <dgm:t>
        <a:bodyPr/>
        <a:lstStyle/>
        <a:p>
          <a:endParaRPr lang="en-US"/>
        </a:p>
      </dgm:t>
    </dgm:pt>
    <dgm:pt modelId="{8A1A2C35-548C-4F27-A8D6-29729C46D3CE}" type="sibTrans" cxnId="{98A063BF-7DD7-4DFC-B4BD-76CEC9C552A4}">
      <dgm:prSet/>
      <dgm:spPr/>
      <dgm:t>
        <a:bodyPr/>
        <a:lstStyle/>
        <a:p>
          <a:pPr>
            <a:lnSpc>
              <a:spcPct val="100000"/>
            </a:lnSpc>
          </a:pPr>
          <a:endParaRPr lang="en-US"/>
        </a:p>
      </dgm:t>
    </dgm:pt>
    <dgm:pt modelId="{73D304B9-18B9-47A7-9E9D-9E43250F943F}">
      <dgm:prSet custT="1"/>
      <dgm:spPr/>
      <dgm:t>
        <a:bodyPr/>
        <a:lstStyle/>
        <a:p>
          <a:pPr>
            <a:lnSpc>
              <a:spcPct val="100000"/>
            </a:lnSpc>
          </a:pPr>
          <a:r>
            <a:rPr lang="de-DE" sz="1600" dirty="0"/>
            <a:t>Es gibt Strukturfolien, um Ihren Mitarbeitenden einen roten Faden zu geben.</a:t>
          </a:r>
          <a:endParaRPr lang="en-US" sz="1600" dirty="0"/>
        </a:p>
      </dgm:t>
    </dgm:pt>
    <dgm:pt modelId="{D0620677-A176-4AE6-A086-1E5D1B2C2326}" type="parTrans" cxnId="{EC76EA75-DE3D-44D4-B376-5375185E4232}">
      <dgm:prSet/>
      <dgm:spPr/>
      <dgm:t>
        <a:bodyPr/>
        <a:lstStyle/>
        <a:p>
          <a:endParaRPr lang="en-US"/>
        </a:p>
      </dgm:t>
    </dgm:pt>
    <dgm:pt modelId="{D0743780-2B69-47C0-AAE2-5160E844158F}" type="sibTrans" cxnId="{EC76EA75-DE3D-44D4-B376-5375185E4232}">
      <dgm:prSet/>
      <dgm:spPr/>
      <dgm:t>
        <a:bodyPr/>
        <a:lstStyle/>
        <a:p>
          <a:pPr>
            <a:lnSpc>
              <a:spcPct val="100000"/>
            </a:lnSpc>
          </a:pPr>
          <a:endParaRPr lang="en-US"/>
        </a:p>
      </dgm:t>
    </dgm:pt>
    <dgm:pt modelId="{155FE9BB-EA7D-46D3-B212-16D3CC0C9858}">
      <dgm:prSet custT="1"/>
      <dgm:spPr/>
      <dgm:t>
        <a:bodyPr/>
        <a:lstStyle/>
        <a:p>
          <a:pPr>
            <a:lnSpc>
              <a:spcPct val="100000"/>
            </a:lnSpc>
          </a:pPr>
          <a:r>
            <a:rPr lang="de-DE" sz="1600" dirty="0"/>
            <a:t>Es gibt verschiedene Fragen, damit Sie Ihre Mitarbeitenden in die Schulung einbinden können – die Antworten finden Sie jeweils auf der nächsten Seite.</a:t>
          </a:r>
          <a:endParaRPr lang="en-US" sz="1600" dirty="0"/>
        </a:p>
      </dgm:t>
    </dgm:pt>
    <dgm:pt modelId="{5DE5B080-FE66-4148-8676-BC96F0688718}" type="parTrans" cxnId="{6F11DA75-7D75-430B-8913-D4DFC2C0D150}">
      <dgm:prSet/>
      <dgm:spPr/>
      <dgm:t>
        <a:bodyPr/>
        <a:lstStyle/>
        <a:p>
          <a:endParaRPr lang="en-US"/>
        </a:p>
      </dgm:t>
    </dgm:pt>
    <dgm:pt modelId="{04C7E3FD-6E2E-4196-A886-5522867F1519}" type="sibTrans" cxnId="{6F11DA75-7D75-430B-8913-D4DFC2C0D150}">
      <dgm:prSet/>
      <dgm:spPr/>
      <dgm:t>
        <a:bodyPr/>
        <a:lstStyle/>
        <a:p>
          <a:endParaRPr lang="en-US"/>
        </a:p>
      </dgm:t>
    </dgm:pt>
    <dgm:pt modelId="{1ABF9F0D-052A-EA47-A5E9-52713DBBCDDC}">
      <dgm:prSet custT="1"/>
      <dgm:spPr/>
      <dgm:t>
        <a:bodyPr/>
        <a:lstStyle/>
        <a:p>
          <a:pPr>
            <a:lnSpc>
              <a:spcPct val="100000"/>
            </a:lnSpc>
          </a:pPr>
          <a:r>
            <a:rPr lang="de-DE" sz="1600" dirty="0"/>
            <a:t>Die Quellen finden Sie jeweils auf der Folie.</a:t>
          </a:r>
          <a:endParaRPr lang="en-US" sz="1600" dirty="0"/>
        </a:p>
      </dgm:t>
    </dgm:pt>
    <dgm:pt modelId="{419B0F17-1111-1E40-AD18-FBC5D4816A15}" type="parTrans" cxnId="{5B701B9D-6C93-C54F-8187-77B6FDCC418A}">
      <dgm:prSet/>
      <dgm:spPr/>
      <dgm:t>
        <a:bodyPr/>
        <a:lstStyle/>
        <a:p>
          <a:endParaRPr lang="de-DE"/>
        </a:p>
      </dgm:t>
    </dgm:pt>
    <dgm:pt modelId="{FECEA6EE-4992-DD44-B6A0-0F151657511A}" type="sibTrans" cxnId="{5B701B9D-6C93-C54F-8187-77B6FDCC418A}">
      <dgm:prSet/>
      <dgm:spPr/>
      <dgm:t>
        <a:bodyPr/>
        <a:lstStyle/>
        <a:p>
          <a:pPr>
            <a:lnSpc>
              <a:spcPct val="100000"/>
            </a:lnSpc>
          </a:pPr>
          <a:endParaRPr lang="de-DE"/>
        </a:p>
      </dgm:t>
    </dgm:pt>
    <dgm:pt modelId="{3D17F424-52E3-4C7C-ACC2-3EFBDB5762FE}" type="pres">
      <dgm:prSet presAssocID="{424DE8F6-5096-4C39-9AEA-402AEF0B57FC}" presName="root" presStyleCnt="0">
        <dgm:presLayoutVars>
          <dgm:dir/>
          <dgm:resizeHandles val="exact"/>
        </dgm:presLayoutVars>
      </dgm:prSet>
      <dgm:spPr/>
    </dgm:pt>
    <dgm:pt modelId="{D2ECBC32-F824-4B5A-A2C7-5CDBEDF3B070}" type="pres">
      <dgm:prSet presAssocID="{424DE8F6-5096-4C39-9AEA-402AEF0B57FC}" presName="container" presStyleCnt="0">
        <dgm:presLayoutVars>
          <dgm:dir/>
          <dgm:resizeHandles val="exact"/>
        </dgm:presLayoutVars>
      </dgm:prSet>
      <dgm:spPr/>
    </dgm:pt>
    <dgm:pt modelId="{307CAD86-434C-45FE-B533-4F6D327B6614}" type="pres">
      <dgm:prSet presAssocID="{0B1274C8-1047-445E-AC9D-5EA873F680C9}" presName="compNode" presStyleCnt="0"/>
      <dgm:spPr/>
    </dgm:pt>
    <dgm:pt modelId="{1FC4262D-AD6D-4F8C-9E05-8D9455811E51}" type="pres">
      <dgm:prSet presAssocID="{0B1274C8-1047-445E-AC9D-5EA873F680C9}" presName="iconBgRect" presStyleLbl="bgShp" presStyleIdx="0" presStyleCnt="6" custLinFactNeighborX="-1690" custLinFactNeighborY="-57452"/>
      <dgm:spPr>
        <a:solidFill>
          <a:srgbClr val="5FA88F"/>
        </a:solidFill>
      </dgm:spPr>
    </dgm:pt>
    <dgm:pt modelId="{BE8351C7-9580-443E-9932-015C67C13995}" type="pres">
      <dgm:prSet presAssocID="{0B1274C8-1047-445E-AC9D-5EA873F680C9}" presName="iconRect" presStyleLbl="node1" presStyleIdx="0" presStyleCnt="6" custLinFactY="-1973" custLinFactNeighborX="-3736" custLinFactNeighborY="-100000"/>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hr"/>
        </a:ext>
      </dgm:extLst>
    </dgm:pt>
    <dgm:pt modelId="{D66750B2-75F3-40EB-965E-DF5FEA5EB8CA}" type="pres">
      <dgm:prSet presAssocID="{0B1274C8-1047-445E-AC9D-5EA873F680C9}" presName="spaceRect" presStyleCnt="0"/>
      <dgm:spPr/>
    </dgm:pt>
    <dgm:pt modelId="{E96AD9E6-D875-4D8D-B11B-5DB1375C33D0}" type="pres">
      <dgm:prSet presAssocID="{0B1274C8-1047-445E-AC9D-5EA873F680C9}" presName="textRect" presStyleLbl="revTx" presStyleIdx="0" presStyleCnt="6" custLinFactNeighborX="-2150" custLinFactNeighborY="-62521">
        <dgm:presLayoutVars>
          <dgm:chMax val="1"/>
          <dgm:chPref val="1"/>
        </dgm:presLayoutVars>
      </dgm:prSet>
      <dgm:spPr/>
    </dgm:pt>
    <dgm:pt modelId="{1E77EA62-F059-4401-97AD-B436AD0424E6}" type="pres">
      <dgm:prSet presAssocID="{B15BD540-9D79-4634-B998-F5F621217C0C}" presName="sibTrans" presStyleLbl="sibTrans2D1" presStyleIdx="0" presStyleCnt="0"/>
      <dgm:spPr/>
    </dgm:pt>
    <dgm:pt modelId="{94E3FE02-0603-483E-884E-0B2DD5E44644}" type="pres">
      <dgm:prSet presAssocID="{A8F1CF46-D912-4E84-9347-7D849E0BC680}" presName="compNode" presStyleCnt="0"/>
      <dgm:spPr/>
    </dgm:pt>
    <dgm:pt modelId="{C32AEEF9-A8FC-4EF9-9169-91B21B67DCD5}" type="pres">
      <dgm:prSet presAssocID="{A8F1CF46-D912-4E84-9347-7D849E0BC680}" presName="iconBgRect" presStyleLbl="bgShp" presStyleIdx="1" presStyleCnt="6" custLinFactNeighborX="-2535" custLinFactNeighborY="-57451"/>
      <dgm:spPr>
        <a:solidFill>
          <a:srgbClr val="5FA88F"/>
        </a:solidFill>
      </dgm:spPr>
    </dgm:pt>
    <dgm:pt modelId="{D86249CF-791B-4F1A-AAA1-0737711F0C76}" type="pres">
      <dgm:prSet presAssocID="{A8F1CF46-D912-4E84-9347-7D849E0BC680}" presName="iconRect" presStyleLbl="node1" presStyleIdx="1" presStyleCnt="6" custLinFactNeighborX="-6650" custLinFactNeighborY="-9696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hrer"/>
        </a:ext>
      </dgm:extLst>
    </dgm:pt>
    <dgm:pt modelId="{64B460EA-0411-49F5-A914-F442C1F22458}" type="pres">
      <dgm:prSet presAssocID="{A8F1CF46-D912-4E84-9347-7D849E0BC680}" presName="spaceRect" presStyleCnt="0"/>
      <dgm:spPr/>
    </dgm:pt>
    <dgm:pt modelId="{CB22BD8E-317A-4419-8F80-68AC28863FB3}" type="pres">
      <dgm:prSet presAssocID="{A8F1CF46-D912-4E84-9347-7D849E0BC680}" presName="textRect" presStyleLbl="revTx" presStyleIdx="1" presStyleCnt="6" custScaleX="105002" custScaleY="77949" custLinFactNeighborX="1434" custLinFactNeighborY="-27108">
        <dgm:presLayoutVars>
          <dgm:chMax val="1"/>
          <dgm:chPref val="1"/>
        </dgm:presLayoutVars>
      </dgm:prSet>
      <dgm:spPr/>
    </dgm:pt>
    <dgm:pt modelId="{CAB461FC-1D0A-4040-A5FE-D4713B87F44F}" type="pres">
      <dgm:prSet presAssocID="{41A41F58-E6F5-4FE8-8852-F5C1CDF2E1EC}" presName="sibTrans" presStyleLbl="sibTrans2D1" presStyleIdx="0" presStyleCnt="0"/>
      <dgm:spPr/>
    </dgm:pt>
    <dgm:pt modelId="{8C435E3D-1396-458C-B719-A709F0B1A11F}" type="pres">
      <dgm:prSet presAssocID="{EDC03746-144D-4D7D-AB02-8C5C2AC4D987}" presName="compNode" presStyleCnt="0"/>
      <dgm:spPr/>
    </dgm:pt>
    <dgm:pt modelId="{18FBBC8A-8218-4199-B963-74DFB0CC2E83}" type="pres">
      <dgm:prSet presAssocID="{EDC03746-144D-4D7D-AB02-8C5C2AC4D987}" presName="iconBgRect" presStyleLbl="bgShp" presStyleIdx="2" presStyleCnt="6" custLinFactNeighborX="4462" custLinFactNeighborY="-57240"/>
      <dgm:spPr>
        <a:solidFill>
          <a:srgbClr val="5FA88F"/>
        </a:solidFill>
      </dgm:spPr>
    </dgm:pt>
    <dgm:pt modelId="{4B7DB8ED-15DE-49BE-A965-4C8C884F7C5A}" type="pres">
      <dgm:prSet presAssocID="{EDC03746-144D-4D7D-AB02-8C5C2AC4D987}" presName="iconRect" presStyleLbl="node1" presStyleIdx="2" presStyleCnt="6" custLinFactNeighborX="3827" custLinFactNeighborY="-99690"/>
      <dgm:spPr>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leistift"/>
        </a:ext>
      </dgm:extLst>
    </dgm:pt>
    <dgm:pt modelId="{BC6D1D43-344C-4C5F-AEA5-BF399BDC4397}" type="pres">
      <dgm:prSet presAssocID="{EDC03746-144D-4D7D-AB02-8C5C2AC4D987}" presName="spaceRect" presStyleCnt="0"/>
      <dgm:spPr/>
    </dgm:pt>
    <dgm:pt modelId="{8B51892D-F722-4A6A-BB39-78C38C799EF0}" type="pres">
      <dgm:prSet presAssocID="{EDC03746-144D-4D7D-AB02-8C5C2AC4D987}" presName="textRect" presStyleLbl="revTx" presStyleIdx="2" presStyleCnt="6" custLinFactNeighborX="-2749" custLinFactNeighborY="-55692">
        <dgm:presLayoutVars>
          <dgm:chMax val="1"/>
          <dgm:chPref val="1"/>
        </dgm:presLayoutVars>
      </dgm:prSet>
      <dgm:spPr/>
    </dgm:pt>
    <dgm:pt modelId="{A718F50E-6EAA-4090-90D5-543B9745CC60}" type="pres">
      <dgm:prSet presAssocID="{8A1A2C35-548C-4F27-A8D6-29729C46D3CE}" presName="sibTrans" presStyleLbl="sibTrans2D1" presStyleIdx="0" presStyleCnt="0"/>
      <dgm:spPr/>
    </dgm:pt>
    <dgm:pt modelId="{FA993826-EF8A-C44F-B126-34FB2090FD1D}" type="pres">
      <dgm:prSet presAssocID="{1ABF9F0D-052A-EA47-A5E9-52713DBBCDDC}" presName="compNode" presStyleCnt="0"/>
      <dgm:spPr/>
    </dgm:pt>
    <dgm:pt modelId="{4BD2839A-49A8-744F-BD22-BBC8DE3B81BA}" type="pres">
      <dgm:prSet presAssocID="{1ABF9F0D-052A-EA47-A5E9-52713DBBCDDC}" presName="iconBgRect" presStyleLbl="bgShp" presStyleIdx="3" presStyleCnt="6" custLinFactNeighborX="-1085" custLinFactNeighborY="-11540"/>
      <dgm:spPr>
        <a:solidFill>
          <a:srgbClr val="5FA88F"/>
        </a:solidFill>
      </dgm:spPr>
    </dgm:pt>
    <dgm:pt modelId="{7EE34E8C-DE67-C34C-82DE-8C8F52517072}" type="pres">
      <dgm:prSet presAssocID="{1ABF9F0D-052A-EA47-A5E9-52713DBBCDDC}" presName="iconRect" presStyleLbl="node1" presStyleIdx="3" presStyleCnt="6" custLinFactNeighborY="-19928"/>
      <dgm:spPr>
        <a:noFill/>
      </dgm:spPr>
    </dgm:pt>
    <dgm:pt modelId="{030C3CCB-5517-B54F-801D-B9F8895D760B}" type="pres">
      <dgm:prSet presAssocID="{1ABF9F0D-052A-EA47-A5E9-52713DBBCDDC}" presName="spaceRect" presStyleCnt="0"/>
      <dgm:spPr/>
    </dgm:pt>
    <dgm:pt modelId="{7CCD068A-F2E9-4441-9894-90160820DA8B}" type="pres">
      <dgm:prSet presAssocID="{1ABF9F0D-052A-EA47-A5E9-52713DBBCDDC}" presName="textRect" presStyleLbl="revTx" presStyleIdx="3" presStyleCnt="6" custScaleY="52318" custLinFactNeighborX="-3822" custLinFactNeighborY="-11036">
        <dgm:presLayoutVars>
          <dgm:chMax val="1"/>
          <dgm:chPref val="1"/>
        </dgm:presLayoutVars>
      </dgm:prSet>
      <dgm:spPr/>
    </dgm:pt>
    <dgm:pt modelId="{F06EC8BC-0529-C645-B3E0-AF6494AD8269}" type="pres">
      <dgm:prSet presAssocID="{FECEA6EE-4992-DD44-B6A0-0F151657511A}" presName="sibTrans" presStyleLbl="sibTrans2D1" presStyleIdx="0" presStyleCnt="0"/>
      <dgm:spPr/>
    </dgm:pt>
    <dgm:pt modelId="{A8BEFF67-276A-4A3A-BD58-48B1CFF21714}" type="pres">
      <dgm:prSet presAssocID="{73D304B9-18B9-47A7-9E9D-9E43250F943F}" presName="compNode" presStyleCnt="0"/>
      <dgm:spPr/>
    </dgm:pt>
    <dgm:pt modelId="{9294DD6E-FC51-47BF-BCE3-5F65EA780EF1}" type="pres">
      <dgm:prSet presAssocID="{73D304B9-18B9-47A7-9E9D-9E43250F943F}" presName="iconBgRect" presStyleLbl="bgShp" presStyleIdx="4" presStyleCnt="6" custLinFactNeighborX="2290" custLinFactNeighborY="-10984"/>
      <dgm:spPr>
        <a:solidFill>
          <a:srgbClr val="5FA88F"/>
        </a:solidFill>
      </dgm:spPr>
    </dgm:pt>
    <dgm:pt modelId="{EE6A3794-245D-425E-AF6F-E2CE4C9CF39C}" type="pres">
      <dgm:prSet presAssocID="{73D304B9-18B9-47A7-9E9D-9E43250F943F}" presName="iconRect" presStyleLbl="node1" presStyleIdx="4" presStyleCnt="6" custLinFactNeighborX="3537" custLinFactNeighborY="-23307"/>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olibri"/>
        </a:ext>
      </dgm:extLst>
    </dgm:pt>
    <dgm:pt modelId="{1672C51E-79C3-4664-9E50-3B2E09E68117}" type="pres">
      <dgm:prSet presAssocID="{73D304B9-18B9-47A7-9E9D-9E43250F943F}" presName="spaceRect" presStyleCnt="0"/>
      <dgm:spPr/>
    </dgm:pt>
    <dgm:pt modelId="{E2524B85-6F99-411D-B1A4-5AC781F288A8}" type="pres">
      <dgm:prSet presAssocID="{73D304B9-18B9-47A7-9E9D-9E43250F943F}" presName="textRect" presStyleLbl="revTx" presStyleIdx="4" presStyleCnt="6" custScaleY="92439" custLinFactNeighborY="15500">
        <dgm:presLayoutVars>
          <dgm:chMax val="1"/>
          <dgm:chPref val="1"/>
        </dgm:presLayoutVars>
      </dgm:prSet>
      <dgm:spPr/>
    </dgm:pt>
    <dgm:pt modelId="{B79C9D6B-48E3-411A-A23B-E8CE3EC42BF4}" type="pres">
      <dgm:prSet presAssocID="{D0743780-2B69-47C0-AAE2-5160E844158F}" presName="sibTrans" presStyleLbl="sibTrans2D1" presStyleIdx="0" presStyleCnt="0"/>
      <dgm:spPr/>
    </dgm:pt>
    <dgm:pt modelId="{73CEFA69-08F2-4C3E-A0FD-5456F13796A7}" type="pres">
      <dgm:prSet presAssocID="{155FE9BB-EA7D-46D3-B212-16D3CC0C9858}" presName="compNode" presStyleCnt="0"/>
      <dgm:spPr/>
    </dgm:pt>
    <dgm:pt modelId="{FF327155-E0AF-428D-88AA-E611EEB240F5}" type="pres">
      <dgm:prSet presAssocID="{155FE9BB-EA7D-46D3-B212-16D3CC0C9858}" presName="iconBgRect" presStyleLbl="bgShp" presStyleIdx="5" presStyleCnt="6" custLinFactNeighborX="2535" custLinFactNeighborY="-19432"/>
      <dgm:spPr>
        <a:solidFill>
          <a:srgbClr val="5FA88F"/>
        </a:solidFill>
      </dgm:spPr>
    </dgm:pt>
    <dgm:pt modelId="{3656CF2B-E430-42D8-A4C9-D1D77A2ECFBF}" type="pres">
      <dgm:prSet presAssocID="{155FE9BB-EA7D-46D3-B212-16D3CC0C9858}" presName="iconRect" presStyleLbl="node1" presStyleIdx="5" presStyleCnt="6" custLinFactNeighborX="2914" custLinFactNeighborY="-32047"/>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lühlampe"/>
        </a:ext>
      </dgm:extLst>
    </dgm:pt>
    <dgm:pt modelId="{BD2A4C52-0FCA-42E9-A311-DA635BBF0093}" type="pres">
      <dgm:prSet presAssocID="{155FE9BB-EA7D-46D3-B212-16D3CC0C9858}" presName="spaceRect" presStyleCnt="0"/>
      <dgm:spPr/>
    </dgm:pt>
    <dgm:pt modelId="{20F89990-95F5-41AF-9C7D-10CCB8858B1E}" type="pres">
      <dgm:prSet presAssocID="{155FE9BB-EA7D-46D3-B212-16D3CC0C9858}" presName="textRect" presStyleLbl="revTx" presStyleIdx="5" presStyleCnt="6" custScaleX="115040" custLinFactNeighborX="5734" custLinFactNeighborY="43089">
        <dgm:presLayoutVars>
          <dgm:chMax val="1"/>
          <dgm:chPref val="1"/>
        </dgm:presLayoutVars>
      </dgm:prSet>
      <dgm:spPr/>
    </dgm:pt>
  </dgm:ptLst>
  <dgm:cxnLst>
    <dgm:cxn modelId="{B800B703-A6F8-4BDE-B765-A7290A2569FA}" srcId="{424DE8F6-5096-4C39-9AEA-402AEF0B57FC}" destId="{0B1274C8-1047-445E-AC9D-5EA873F680C9}" srcOrd="0" destOrd="0" parTransId="{A2EE4B14-306A-4E2F-9733-BE538E913545}" sibTransId="{B15BD540-9D79-4634-B998-F5F621217C0C}"/>
    <dgm:cxn modelId="{CF98A009-6947-47F8-BFB8-6A3300881C68}" type="presOf" srcId="{0B1274C8-1047-445E-AC9D-5EA873F680C9}" destId="{E96AD9E6-D875-4D8D-B11B-5DB1375C33D0}" srcOrd="0" destOrd="0" presId="urn:microsoft.com/office/officeart/2018/2/layout/IconCircleList"/>
    <dgm:cxn modelId="{70ABB616-6E6A-4FD2-B571-0DD6952EFA8F}" srcId="{424DE8F6-5096-4C39-9AEA-402AEF0B57FC}" destId="{A8F1CF46-D912-4E84-9347-7D849E0BC680}" srcOrd="1" destOrd="0" parTransId="{13B46D2C-E6B3-4161-9B94-B7A1E869ECD0}" sibTransId="{41A41F58-E6F5-4FE8-8852-F5C1CDF2E1EC}"/>
    <dgm:cxn modelId="{07E3C41D-591E-4D84-8566-3B217195A470}" type="presOf" srcId="{A8F1CF46-D912-4E84-9347-7D849E0BC680}" destId="{CB22BD8E-317A-4419-8F80-68AC28863FB3}" srcOrd="0" destOrd="0" presId="urn:microsoft.com/office/officeart/2018/2/layout/IconCircleList"/>
    <dgm:cxn modelId="{3AF6BC23-0C0C-43F7-BE4B-6D6BF2713822}" type="presOf" srcId="{D0743780-2B69-47C0-AAE2-5160E844158F}" destId="{B79C9D6B-48E3-411A-A23B-E8CE3EC42BF4}" srcOrd="0" destOrd="0" presId="urn:microsoft.com/office/officeart/2018/2/layout/IconCircleList"/>
    <dgm:cxn modelId="{870F4B3D-389C-4E68-8DA6-DF5BF866BBBE}" type="presOf" srcId="{41A41F58-E6F5-4FE8-8852-F5C1CDF2E1EC}" destId="{CAB461FC-1D0A-4040-A5FE-D4713B87F44F}" srcOrd="0" destOrd="0" presId="urn:microsoft.com/office/officeart/2018/2/layout/IconCircleList"/>
    <dgm:cxn modelId="{CF190247-28BD-422C-BF2F-8FEE2322FB26}" type="presOf" srcId="{EDC03746-144D-4D7D-AB02-8C5C2AC4D987}" destId="{8B51892D-F722-4A6A-BB39-78C38C799EF0}" srcOrd="0" destOrd="0" presId="urn:microsoft.com/office/officeart/2018/2/layout/IconCircleList"/>
    <dgm:cxn modelId="{F688C555-6553-9940-AEF1-576FB271773B}" type="presOf" srcId="{FECEA6EE-4992-DD44-B6A0-0F151657511A}" destId="{F06EC8BC-0529-C645-B3E0-AF6494AD8269}" srcOrd="0" destOrd="0" presId="urn:microsoft.com/office/officeart/2018/2/layout/IconCircleList"/>
    <dgm:cxn modelId="{CFD8E471-D987-4B82-BFDC-603AB3153FC7}" type="presOf" srcId="{155FE9BB-EA7D-46D3-B212-16D3CC0C9858}" destId="{20F89990-95F5-41AF-9C7D-10CCB8858B1E}" srcOrd="0" destOrd="0" presId="urn:microsoft.com/office/officeart/2018/2/layout/IconCircleList"/>
    <dgm:cxn modelId="{6F11DA75-7D75-430B-8913-D4DFC2C0D150}" srcId="{424DE8F6-5096-4C39-9AEA-402AEF0B57FC}" destId="{155FE9BB-EA7D-46D3-B212-16D3CC0C9858}" srcOrd="5" destOrd="0" parTransId="{5DE5B080-FE66-4148-8676-BC96F0688718}" sibTransId="{04C7E3FD-6E2E-4196-A886-5522867F1519}"/>
    <dgm:cxn modelId="{EC76EA75-DE3D-44D4-B376-5375185E4232}" srcId="{424DE8F6-5096-4C39-9AEA-402AEF0B57FC}" destId="{73D304B9-18B9-47A7-9E9D-9E43250F943F}" srcOrd="4" destOrd="0" parTransId="{D0620677-A176-4AE6-A086-1E5D1B2C2326}" sibTransId="{D0743780-2B69-47C0-AAE2-5160E844158F}"/>
    <dgm:cxn modelId="{B11C5778-D111-F140-A4F0-ED77722EB341}" type="presOf" srcId="{1ABF9F0D-052A-EA47-A5E9-52713DBBCDDC}" destId="{7CCD068A-F2E9-4441-9894-90160820DA8B}" srcOrd="0" destOrd="0" presId="urn:microsoft.com/office/officeart/2018/2/layout/IconCircleList"/>
    <dgm:cxn modelId="{BA9F6983-3F90-4BD8-AEEA-1259A6E1F235}" type="presOf" srcId="{73D304B9-18B9-47A7-9E9D-9E43250F943F}" destId="{E2524B85-6F99-411D-B1A4-5AC781F288A8}" srcOrd="0" destOrd="0" presId="urn:microsoft.com/office/officeart/2018/2/layout/IconCircleList"/>
    <dgm:cxn modelId="{1025B495-C51B-485B-821A-CA9E49735DDF}" type="presOf" srcId="{B15BD540-9D79-4634-B998-F5F621217C0C}" destId="{1E77EA62-F059-4401-97AD-B436AD0424E6}" srcOrd="0" destOrd="0" presId="urn:microsoft.com/office/officeart/2018/2/layout/IconCircleList"/>
    <dgm:cxn modelId="{5B701B9D-6C93-C54F-8187-77B6FDCC418A}" srcId="{424DE8F6-5096-4C39-9AEA-402AEF0B57FC}" destId="{1ABF9F0D-052A-EA47-A5E9-52713DBBCDDC}" srcOrd="3" destOrd="0" parTransId="{419B0F17-1111-1E40-AD18-FBC5D4816A15}" sibTransId="{FECEA6EE-4992-DD44-B6A0-0F151657511A}"/>
    <dgm:cxn modelId="{719894A0-D911-416B-8972-08E664A6CC81}" type="presOf" srcId="{8A1A2C35-548C-4F27-A8D6-29729C46D3CE}" destId="{A718F50E-6EAA-4090-90D5-543B9745CC60}" srcOrd="0" destOrd="0" presId="urn:microsoft.com/office/officeart/2018/2/layout/IconCircleList"/>
    <dgm:cxn modelId="{98A063BF-7DD7-4DFC-B4BD-76CEC9C552A4}" srcId="{424DE8F6-5096-4C39-9AEA-402AEF0B57FC}" destId="{EDC03746-144D-4D7D-AB02-8C5C2AC4D987}" srcOrd="2" destOrd="0" parTransId="{7E3E1A37-FCEC-4D85-8273-26BB227F1D18}" sibTransId="{8A1A2C35-548C-4F27-A8D6-29729C46D3CE}"/>
    <dgm:cxn modelId="{F383ACBF-DFA6-48DF-893C-BAAE079BDA04}" type="presOf" srcId="{424DE8F6-5096-4C39-9AEA-402AEF0B57FC}" destId="{3D17F424-52E3-4C7C-ACC2-3EFBDB5762FE}" srcOrd="0" destOrd="0" presId="urn:microsoft.com/office/officeart/2018/2/layout/IconCircleList"/>
    <dgm:cxn modelId="{341E02DD-AC83-472E-B118-995A09581305}" type="presParOf" srcId="{3D17F424-52E3-4C7C-ACC2-3EFBDB5762FE}" destId="{D2ECBC32-F824-4B5A-A2C7-5CDBEDF3B070}" srcOrd="0" destOrd="0" presId="urn:microsoft.com/office/officeart/2018/2/layout/IconCircleList"/>
    <dgm:cxn modelId="{BE52F71E-5B13-4542-A2CA-41492815A12D}" type="presParOf" srcId="{D2ECBC32-F824-4B5A-A2C7-5CDBEDF3B070}" destId="{307CAD86-434C-45FE-B533-4F6D327B6614}" srcOrd="0" destOrd="0" presId="urn:microsoft.com/office/officeart/2018/2/layout/IconCircleList"/>
    <dgm:cxn modelId="{4661D351-0EB1-4319-B0B3-7C9B60B2E7DC}" type="presParOf" srcId="{307CAD86-434C-45FE-B533-4F6D327B6614}" destId="{1FC4262D-AD6D-4F8C-9E05-8D9455811E51}" srcOrd="0" destOrd="0" presId="urn:microsoft.com/office/officeart/2018/2/layout/IconCircleList"/>
    <dgm:cxn modelId="{89B17CC3-A6F4-4FA0-9F01-BCF326A232D7}" type="presParOf" srcId="{307CAD86-434C-45FE-B533-4F6D327B6614}" destId="{BE8351C7-9580-443E-9932-015C67C13995}" srcOrd="1" destOrd="0" presId="urn:microsoft.com/office/officeart/2018/2/layout/IconCircleList"/>
    <dgm:cxn modelId="{5D92761C-F431-4306-AC1E-4F6B421D4821}" type="presParOf" srcId="{307CAD86-434C-45FE-B533-4F6D327B6614}" destId="{D66750B2-75F3-40EB-965E-DF5FEA5EB8CA}" srcOrd="2" destOrd="0" presId="urn:microsoft.com/office/officeart/2018/2/layout/IconCircleList"/>
    <dgm:cxn modelId="{2F131410-F696-4BE0-92B5-984004FE9C86}" type="presParOf" srcId="{307CAD86-434C-45FE-B533-4F6D327B6614}" destId="{E96AD9E6-D875-4D8D-B11B-5DB1375C33D0}" srcOrd="3" destOrd="0" presId="urn:microsoft.com/office/officeart/2018/2/layout/IconCircleList"/>
    <dgm:cxn modelId="{3B8B9BA4-6A5F-44A7-8E99-4A209A67981C}" type="presParOf" srcId="{D2ECBC32-F824-4B5A-A2C7-5CDBEDF3B070}" destId="{1E77EA62-F059-4401-97AD-B436AD0424E6}" srcOrd="1" destOrd="0" presId="urn:microsoft.com/office/officeart/2018/2/layout/IconCircleList"/>
    <dgm:cxn modelId="{D5BF7CAC-A044-4329-8513-704B8AF71C51}" type="presParOf" srcId="{D2ECBC32-F824-4B5A-A2C7-5CDBEDF3B070}" destId="{94E3FE02-0603-483E-884E-0B2DD5E44644}" srcOrd="2" destOrd="0" presId="urn:microsoft.com/office/officeart/2018/2/layout/IconCircleList"/>
    <dgm:cxn modelId="{29B23D39-C105-4FF8-B9AD-6187C48770A3}" type="presParOf" srcId="{94E3FE02-0603-483E-884E-0B2DD5E44644}" destId="{C32AEEF9-A8FC-4EF9-9169-91B21B67DCD5}" srcOrd="0" destOrd="0" presId="urn:microsoft.com/office/officeart/2018/2/layout/IconCircleList"/>
    <dgm:cxn modelId="{B126E095-D20B-4E55-AD44-506943CDC325}" type="presParOf" srcId="{94E3FE02-0603-483E-884E-0B2DD5E44644}" destId="{D86249CF-791B-4F1A-AAA1-0737711F0C76}" srcOrd="1" destOrd="0" presId="urn:microsoft.com/office/officeart/2018/2/layout/IconCircleList"/>
    <dgm:cxn modelId="{38D8976E-652A-4786-92EB-2AC223965101}" type="presParOf" srcId="{94E3FE02-0603-483E-884E-0B2DD5E44644}" destId="{64B460EA-0411-49F5-A914-F442C1F22458}" srcOrd="2" destOrd="0" presId="urn:microsoft.com/office/officeart/2018/2/layout/IconCircleList"/>
    <dgm:cxn modelId="{70335B79-70E6-4529-B9B8-25247BCBBFB6}" type="presParOf" srcId="{94E3FE02-0603-483E-884E-0B2DD5E44644}" destId="{CB22BD8E-317A-4419-8F80-68AC28863FB3}" srcOrd="3" destOrd="0" presId="urn:microsoft.com/office/officeart/2018/2/layout/IconCircleList"/>
    <dgm:cxn modelId="{749504F9-8DA4-487C-832F-0C2E8651F0A3}" type="presParOf" srcId="{D2ECBC32-F824-4B5A-A2C7-5CDBEDF3B070}" destId="{CAB461FC-1D0A-4040-A5FE-D4713B87F44F}" srcOrd="3" destOrd="0" presId="urn:microsoft.com/office/officeart/2018/2/layout/IconCircleList"/>
    <dgm:cxn modelId="{FE4BEF4B-B8BD-4D82-874F-DFEB09D68DE1}" type="presParOf" srcId="{D2ECBC32-F824-4B5A-A2C7-5CDBEDF3B070}" destId="{8C435E3D-1396-458C-B719-A709F0B1A11F}" srcOrd="4" destOrd="0" presId="urn:microsoft.com/office/officeart/2018/2/layout/IconCircleList"/>
    <dgm:cxn modelId="{DDBEC358-3DD7-4BEB-9317-B17E0C45C4C0}" type="presParOf" srcId="{8C435E3D-1396-458C-B719-A709F0B1A11F}" destId="{18FBBC8A-8218-4199-B963-74DFB0CC2E83}" srcOrd="0" destOrd="0" presId="urn:microsoft.com/office/officeart/2018/2/layout/IconCircleList"/>
    <dgm:cxn modelId="{4B2278B4-BC7C-44AD-B324-23B20FE421DC}" type="presParOf" srcId="{8C435E3D-1396-458C-B719-A709F0B1A11F}" destId="{4B7DB8ED-15DE-49BE-A965-4C8C884F7C5A}" srcOrd="1" destOrd="0" presId="urn:microsoft.com/office/officeart/2018/2/layout/IconCircleList"/>
    <dgm:cxn modelId="{DCB6BE44-22FB-47C9-8365-BFEFDB802386}" type="presParOf" srcId="{8C435E3D-1396-458C-B719-A709F0B1A11F}" destId="{BC6D1D43-344C-4C5F-AEA5-BF399BDC4397}" srcOrd="2" destOrd="0" presId="urn:microsoft.com/office/officeart/2018/2/layout/IconCircleList"/>
    <dgm:cxn modelId="{6C596312-C453-4E76-9D35-8433B6C6EC39}" type="presParOf" srcId="{8C435E3D-1396-458C-B719-A709F0B1A11F}" destId="{8B51892D-F722-4A6A-BB39-78C38C799EF0}" srcOrd="3" destOrd="0" presId="urn:microsoft.com/office/officeart/2018/2/layout/IconCircleList"/>
    <dgm:cxn modelId="{37DA3218-A137-47F0-84CB-A83A3B220EC9}" type="presParOf" srcId="{D2ECBC32-F824-4B5A-A2C7-5CDBEDF3B070}" destId="{A718F50E-6EAA-4090-90D5-543B9745CC60}" srcOrd="5" destOrd="0" presId="urn:microsoft.com/office/officeart/2018/2/layout/IconCircleList"/>
    <dgm:cxn modelId="{59718F43-A4FC-5546-86A6-0E94F04FD9AD}" type="presParOf" srcId="{D2ECBC32-F824-4B5A-A2C7-5CDBEDF3B070}" destId="{FA993826-EF8A-C44F-B126-34FB2090FD1D}" srcOrd="6" destOrd="0" presId="urn:microsoft.com/office/officeart/2018/2/layout/IconCircleList"/>
    <dgm:cxn modelId="{70F9DE26-AACB-6242-B2B1-00A4C451DB8B}" type="presParOf" srcId="{FA993826-EF8A-C44F-B126-34FB2090FD1D}" destId="{4BD2839A-49A8-744F-BD22-BBC8DE3B81BA}" srcOrd="0" destOrd="0" presId="urn:microsoft.com/office/officeart/2018/2/layout/IconCircleList"/>
    <dgm:cxn modelId="{B3AD9A3E-3399-C947-B14F-D2F065FD486B}" type="presParOf" srcId="{FA993826-EF8A-C44F-B126-34FB2090FD1D}" destId="{7EE34E8C-DE67-C34C-82DE-8C8F52517072}" srcOrd="1" destOrd="0" presId="urn:microsoft.com/office/officeart/2018/2/layout/IconCircleList"/>
    <dgm:cxn modelId="{11F7583A-DAA0-9643-BFA2-87F6C282AE15}" type="presParOf" srcId="{FA993826-EF8A-C44F-B126-34FB2090FD1D}" destId="{030C3CCB-5517-B54F-801D-B9F8895D760B}" srcOrd="2" destOrd="0" presId="urn:microsoft.com/office/officeart/2018/2/layout/IconCircleList"/>
    <dgm:cxn modelId="{F011C1AE-C137-0840-8EDE-B6A7102BC6E3}" type="presParOf" srcId="{FA993826-EF8A-C44F-B126-34FB2090FD1D}" destId="{7CCD068A-F2E9-4441-9894-90160820DA8B}" srcOrd="3" destOrd="0" presId="urn:microsoft.com/office/officeart/2018/2/layout/IconCircleList"/>
    <dgm:cxn modelId="{42B157FA-1AEF-DB4E-A02A-5FC9A4FDAFE1}" type="presParOf" srcId="{D2ECBC32-F824-4B5A-A2C7-5CDBEDF3B070}" destId="{F06EC8BC-0529-C645-B3E0-AF6494AD8269}" srcOrd="7" destOrd="0" presId="urn:microsoft.com/office/officeart/2018/2/layout/IconCircleList"/>
    <dgm:cxn modelId="{241B5922-504B-4AFA-94FD-C14C6C2D8DB5}" type="presParOf" srcId="{D2ECBC32-F824-4B5A-A2C7-5CDBEDF3B070}" destId="{A8BEFF67-276A-4A3A-BD58-48B1CFF21714}" srcOrd="8" destOrd="0" presId="urn:microsoft.com/office/officeart/2018/2/layout/IconCircleList"/>
    <dgm:cxn modelId="{88795D9A-19EE-42B3-B824-212D0E319AC3}" type="presParOf" srcId="{A8BEFF67-276A-4A3A-BD58-48B1CFF21714}" destId="{9294DD6E-FC51-47BF-BCE3-5F65EA780EF1}" srcOrd="0" destOrd="0" presId="urn:microsoft.com/office/officeart/2018/2/layout/IconCircleList"/>
    <dgm:cxn modelId="{3F3DE696-928E-49A8-90F4-13532D9C936C}" type="presParOf" srcId="{A8BEFF67-276A-4A3A-BD58-48B1CFF21714}" destId="{EE6A3794-245D-425E-AF6F-E2CE4C9CF39C}" srcOrd="1" destOrd="0" presId="urn:microsoft.com/office/officeart/2018/2/layout/IconCircleList"/>
    <dgm:cxn modelId="{B567B1AD-8ECB-49A0-8AEC-8C31AB02FFA5}" type="presParOf" srcId="{A8BEFF67-276A-4A3A-BD58-48B1CFF21714}" destId="{1672C51E-79C3-4664-9E50-3B2E09E68117}" srcOrd="2" destOrd="0" presId="urn:microsoft.com/office/officeart/2018/2/layout/IconCircleList"/>
    <dgm:cxn modelId="{C721DF5E-5DC1-4F90-87CA-A3DF85DE04DD}" type="presParOf" srcId="{A8BEFF67-276A-4A3A-BD58-48B1CFF21714}" destId="{E2524B85-6F99-411D-B1A4-5AC781F288A8}" srcOrd="3" destOrd="0" presId="urn:microsoft.com/office/officeart/2018/2/layout/IconCircleList"/>
    <dgm:cxn modelId="{F8D140BE-DBF7-4083-AE3A-A91D208A107A}" type="presParOf" srcId="{D2ECBC32-F824-4B5A-A2C7-5CDBEDF3B070}" destId="{B79C9D6B-48E3-411A-A23B-E8CE3EC42BF4}" srcOrd="9" destOrd="0" presId="urn:microsoft.com/office/officeart/2018/2/layout/IconCircleList"/>
    <dgm:cxn modelId="{5E6F056A-370B-4EE9-9994-7A7092C53DC0}" type="presParOf" srcId="{D2ECBC32-F824-4B5A-A2C7-5CDBEDF3B070}" destId="{73CEFA69-08F2-4C3E-A0FD-5456F13796A7}" srcOrd="10" destOrd="0" presId="urn:microsoft.com/office/officeart/2018/2/layout/IconCircleList"/>
    <dgm:cxn modelId="{2344A34A-6C75-4E87-80F2-0CDCF3E176F2}" type="presParOf" srcId="{73CEFA69-08F2-4C3E-A0FD-5456F13796A7}" destId="{FF327155-E0AF-428D-88AA-E611EEB240F5}" srcOrd="0" destOrd="0" presId="urn:microsoft.com/office/officeart/2018/2/layout/IconCircleList"/>
    <dgm:cxn modelId="{2FC61170-6243-4623-BEBC-21602B63ED9D}" type="presParOf" srcId="{73CEFA69-08F2-4C3E-A0FD-5456F13796A7}" destId="{3656CF2B-E430-42D8-A4C9-D1D77A2ECFBF}" srcOrd="1" destOrd="0" presId="urn:microsoft.com/office/officeart/2018/2/layout/IconCircleList"/>
    <dgm:cxn modelId="{44068DF3-7A65-437B-9246-AFBF685382BB}" type="presParOf" srcId="{73CEFA69-08F2-4C3E-A0FD-5456F13796A7}" destId="{BD2A4C52-0FCA-42E9-A311-DA635BBF0093}" srcOrd="2" destOrd="0" presId="urn:microsoft.com/office/officeart/2018/2/layout/IconCircleList"/>
    <dgm:cxn modelId="{6F26F38F-231E-493E-8828-5DA86BF505E1}" type="presParOf" srcId="{73CEFA69-08F2-4C3E-A0FD-5456F13796A7}" destId="{20F89990-95F5-41AF-9C7D-10CCB8858B1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4262D-AD6D-4F8C-9E05-8D9455811E51}">
      <dsp:nvSpPr>
        <dsp:cNvPr id="0" name=""/>
        <dsp:cNvSpPr/>
      </dsp:nvSpPr>
      <dsp:spPr>
        <a:xfrm>
          <a:off x="155655" y="370407"/>
          <a:ext cx="917184" cy="917184"/>
        </a:xfrm>
        <a:prstGeom prst="ellipse">
          <a:avLst/>
        </a:prstGeom>
        <a:solidFill>
          <a:srgbClr val="5FA88F"/>
        </a:solidFill>
        <a:ln>
          <a:noFill/>
        </a:ln>
        <a:effectLst/>
      </dsp:spPr>
      <dsp:style>
        <a:lnRef idx="0">
          <a:scrgbClr r="0" g="0" b="0"/>
        </a:lnRef>
        <a:fillRef idx="1">
          <a:scrgbClr r="0" g="0" b="0"/>
        </a:fillRef>
        <a:effectRef idx="0">
          <a:scrgbClr r="0" g="0" b="0"/>
        </a:effectRef>
        <a:fontRef idx="minor"/>
      </dsp:style>
    </dsp:sp>
    <dsp:sp modelId="{BE8351C7-9580-443E-9932-015C67C13995}">
      <dsp:nvSpPr>
        <dsp:cNvPr id="0" name=""/>
        <dsp:cNvSpPr/>
      </dsp:nvSpPr>
      <dsp:spPr>
        <a:xfrm>
          <a:off x="343890" y="547494"/>
          <a:ext cx="531966" cy="53196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AD9E6-D875-4D8D-B11B-5DB1375C33D0}">
      <dsp:nvSpPr>
        <dsp:cNvPr id="0" name=""/>
        <dsp:cNvSpPr/>
      </dsp:nvSpPr>
      <dsp:spPr>
        <a:xfrm>
          <a:off x="1238398" y="323915"/>
          <a:ext cx="2161934" cy="91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de-DE" sz="1600" kern="1200" dirty="0"/>
            <a:t>Dauer der Schulung:      ca. 90–120 Minuten</a:t>
          </a:r>
          <a:endParaRPr lang="en-US" sz="1600" kern="1200" dirty="0"/>
        </a:p>
      </dsp:txBody>
      <dsp:txXfrm>
        <a:off x="1238398" y="323915"/>
        <a:ext cx="2161934" cy="917184"/>
      </dsp:txXfrm>
    </dsp:sp>
    <dsp:sp modelId="{C32AEEF9-A8FC-4EF9-9169-91B21B67DCD5}">
      <dsp:nvSpPr>
        <dsp:cNvPr id="0" name=""/>
        <dsp:cNvSpPr/>
      </dsp:nvSpPr>
      <dsp:spPr>
        <a:xfrm>
          <a:off x="3800264" y="370416"/>
          <a:ext cx="917184" cy="917184"/>
        </a:xfrm>
        <a:prstGeom prst="ellipse">
          <a:avLst/>
        </a:prstGeom>
        <a:solidFill>
          <a:srgbClr val="5FA88F"/>
        </a:solidFill>
        <a:ln>
          <a:noFill/>
        </a:ln>
        <a:effectLst/>
      </dsp:spPr>
      <dsp:style>
        <a:lnRef idx="0">
          <a:scrgbClr r="0" g="0" b="0"/>
        </a:lnRef>
        <a:fillRef idx="1">
          <a:scrgbClr r="0" g="0" b="0"/>
        </a:fillRef>
        <a:effectRef idx="0">
          <a:scrgbClr r="0" g="0" b="0"/>
        </a:effectRef>
        <a:fontRef idx="minor"/>
      </dsp:style>
    </dsp:sp>
    <dsp:sp modelId="{D86249CF-791B-4F1A-AAA1-0737711F0C76}">
      <dsp:nvSpPr>
        <dsp:cNvPr id="0" name=""/>
        <dsp:cNvSpPr/>
      </dsp:nvSpPr>
      <dsp:spPr>
        <a:xfrm>
          <a:off x="3980747" y="574130"/>
          <a:ext cx="531966" cy="53196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2BD8E-317A-4419-8F80-68AC28863FB3}">
      <dsp:nvSpPr>
        <dsp:cNvPr id="0" name=""/>
        <dsp:cNvSpPr/>
      </dsp:nvSpPr>
      <dsp:spPr>
        <a:xfrm>
          <a:off x="4914170" y="749842"/>
          <a:ext cx="2270074" cy="71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de-DE" sz="1600" kern="1200" dirty="0"/>
            <a:t>Die Schulung ist für alle Mitarbeitenden in der direkten Versorgung relevant (Hauswirtschaft, Betreuung, Pflege).</a:t>
          </a:r>
          <a:endParaRPr lang="en-US" sz="1600" kern="1200" dirty="0"/>
        </a:p>
      </dsp:txBody>
      <dsp:txXfrm>
        <a:off x="4914170" y="749842"/>
        <a:ext cx="2270074" cy="714935"/>
      </dsp:txXfrm>
    </dsp:sp>
    <dsp:sp modelId="{18FBBC8A-8218-4199-B963-74DFB0CC2E83}">
      <dsp:nvSpPr>
        <dsp:cNvPr id="0" name=""/>
        <dsp:cNvSpPr/>
      </dsp:nvSpPr>
      <dsp:spPr>
        <a:xfrm>
          <a:off x="7570868" y="372352"/>
          <a:ext cx="917184" cy="917184"/>
        </a:xfrm>
        <a:prstGeom prst="ellipse">
          <a:avLst/>
        </a:prstGeom>
        <a:solidFill>
          <a:srgbClr val="5FA88F"/>
        </a:solidFill>
        <a:ln>
          <a:noFill/>
        </a:ln>
        <a:effectLst/>
      </dsp:spPr>
      <dsp:style>
        <a:lnRef idx="0">
          <a:scrgbClr r="0" g="0" b="0"/>
        </a:lnRef>
        <a:fillRef idx="1">
          <a:scrgbClr r="0" g="0" b="0"/>
        </a:fillRef>
        <a:effectRef idx="0">
          <a:scrgbClr r="0" g="0" b="0"/>
        </a:effectRef>
        <a:fontRef idx="minor"/>
      </dsp:style>
    </dsp:sp>
    <dsp:sp modelId="{4B7DB8ED-15DE-49BE-A965-4C8C884F7C5A}">
      <dsp:nvSpPr>
        <dsp:cNvPr id="0" name=""/>
        <dsp:cNvSpPr/>
      </dsp:nvSpPr>
      <dsp:spPr>
        <a:xfrm>
          <a:off x="7742910" y="559639"/>
          <a:ext cx="531966" cy="531966"/>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1892D-F722-4A6A-BB39-78C38C799EF0}">
      <dsp:nvSpPr>
        <dsp:cNvPr id="0" name=""/>
        <dsp:cNvSpPr/>
      </dsp:nvSpPr>
      <dsp:spPr>
        <a:xfrm>
          <a:off x="8584235" y="386550"/>
          <a:ext cx="2161934" cy="91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de-DE" sz="1600" kern="1200" dirty="0"/>
            <a:t>In den Notizen finden Sie jeweils weitergehende Erklärungen.</a:t>
          </a:r>
          <a:endParaRPr lang="en-US" sz="1600" kern="1200" dirty="0"/>
        </a:p>
      </dsp:txBody>
      <dsp:txXfrm>
        <a:off x="8584235" y="386550"/>
        <a:ext cx="2161934" cy="917184"/>
      </dsp:txXfrm>
    </dsp:sp>
    <dsp:sp modelId="{4BD2839A-49A8-744F-BD22-BBC8DE3B81BA}">
      <dsp:nvSpPr>
        <dsp:cNvPr id="0" name=""/>
        <dsp:cNvSpPr/>
      </dsp:nvSpPr>
      <dsp:spPr>
        <a:xfrm>
          <a:off x="161204" y="2451992"/>
          <a:ext cx="917184" cy="917184"/>
        </a:xfrm>
        <a:prstGeom prst="ellipse">
          <a:avLst/>
        </a:prstGeom>
        <a:solidFill>
          <a:srgbClr val="5FA88F"/>
        </a:solidFill>
        <a:ln>
          <a:noFill/>
        </a:ln>
        <a:effectLst/>
      </dsp:spPr>
      <dsp:style>
        <a:lnRef idx="0">
          <a:scrgbClr r="0" g="0" b="0"/>
        </a:lnRef>
        <a:fillRef idx="1">
          <a:scrgbClr r="0" g="0" b="0"/>
        </a:fillRef>
        <a:effectRef idx="0">
          <a:scrgbClr r="0" g="0" b="0"/>
        </a:effectRef>
        <a:fontRef idx="minor"/>
      </dsp:style>
    </dsp:sp>
    <dsp:sp modelId="{7EE34E8C-DE67-C34C-82DE-8C8F52517072}">
      <dsp:nvSpPr>
        <dsp:cNvPr id="0" name=""/>
        <dsp:cNvSpPr/>
      </dsp:nvSpPr>
      <dsp:spPr>
        <a:xfrm>
          <a:off x="363764" y="2644433"/>
          <a:ext cx="531966" cy="531966"/>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D068A-F2E9-4441-9894-90160820DA8B}">
      <dsp:nvSpPr>
        <dsp:cNvPr id="0" name=""/>
        <dsp:cNvSpPr/>
      </dsp:nvSpPr>
      <dsp:spPr>
        <a:xfrm>
          <a:off x="1202250" y="2675280"/>
          <a:ext cx="2161934" cy="479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de-DE" sz="1600" kern="1200" dirty="0"/>
            <a:t>Die Quellen finden Sie jeweils auf der Folie.</a:t>
          </a:r>
          <a:endParaRPr lang="en-US" sz="1600" kern="1200" dirty="0"/>
        </a:p>
      </dsp:txBody>
      <dsp:txXfrm>
        <a:off x="1202250" y="2675280"/>
        <a:ext cx="2161934" cy="479852"/>
      </dsp:txXfrm>
    </dsp:sp>
    <dsp:sp modelId="{9294DD6E-FC51-47BF-BCE3-5F65EA780EF1}">
      <dsp:nvSpPr>
        <dsp:cNvPr id="0" name=""/>
        <dsp:cNvSpPr/>
      </dsp:nvSpPr>
      <dsp:spPr>
        <a:xfrm>
          <a:off x="3844518" y="2457091"/>
          <a:ext cx="917184" cy="917184"/>
        </a:xfrm>
        <a:prstGeom prst="ellipse">
          <a:avLst/>
        </a:prstGeom>
        <a:solidFill>
          <a:srgbClr val="5FA88F"/>
        </a:solidFill>
        <a:ln>
          <a:noFill/>
        </a:ln>
        <a:effectLst/>
      </dsp:spPr>
      <dsp:style>
        <a:lnRef idx="0">
          <a:scrgbClr r="0" g="0" b="0"/>
        </a:lnRef>
        <a:fillRef idx="1">
          <a:scrgbClr r="0" g="0" b="0"/>
        </a:fillRef>
        <a:effectRef idx="0">
          <a:scrgbClr r="0" g="0" b="0"/>
        </a:effectRef>
        <a:fontRef idx="minor"/>
      </dsp:style>
    </dsp:sp>
    <dsp:sp modelId="{EE6A3794-245D-425E-AF6F-E2CE4C9CF39C}">
      <dsp:nvSpPr>
        <dsp:cNvPr id="0" name=""/>
        <dsp:cNvSpPr/>
      </dsp:nvSpPr>
      <dsp:spPr>
        <a:xfrm>
          <a:off x="4034939" y="2626458"/>
          <a:ext cx="531966" cy="53196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24B85-6F99-411D-B1A4-5AC781F288A8}">
      <dsp:nvSpPr>
        <dsp:cNvPr id="0" name=""/>
        <dsp:cNvSpPr/>
      </dsp:nvSpPr>
      <dsp:spPr>
        <a:xfrm>
          <a:off x="4937238" y="2734672"/>
          <a:ext cx="2161934" cy="84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de-DE" sz="1600" kern="1200" dirty="0"/>
            <a:t>Es gibt Strukturfolien, um Ihren Mitarbeitenden einen roten Faden zu geben.</a:t>
          </a:r>
          <a:endParaRPr lang="en-US" sz="1600" kern="1200" dirty="0"/>
        </a:p>
      </dsp:txBody>
      <dsp:txXfrm>
        <a:off x="4937238" y="2734672"/>
        <a:ext cx="2161934" cy="847835"/>
      </dsp:txXfrm>
    </dsp:sp>
    <dsp:sp modelId="{FF327155-E0AF-428D-88AA-E611EEB240F5}">
      <dsp:nvSpPr>
        <dsp:cNvPr id="0" name=""/>
        <dsp:cNvSpPr/>
      </dsp:nvSpPr>
      <dsp:spPr>
        <a:xfrm>
          <a:off x="7499124" y="2379608"/>
          <a:ext cx="917184" cy="917184"/>
        </a:xfrm>
        <a:prstGeom prst="ellipse">
          <a:avLst/>
        </a:prstGeom>
        <a:solidFill>
          <a:srgbClr val="5FA88F"/>
        </a:solidFill>
        <a:ln>
          <a:noFill/>
        </a:ln>
        <a:effectLst/>
      </dsp:spPr>
      <dsp:style>
        <a:lnRef idx="0">
          <a:scrgbClr r="0" g="0" b="0"/>
        </a:lnRef>
        <a:fillRef idx="1">
          <a:scrgbClr r="0" g="0" b="0"/>
        </a:fillRef>
        <a:effectRef idx="0">
          <a:scrgbClr r="0" g="0" b="0"/>
        </a:effectRef>
        <a:fontRef idx="minor"/>
      </dsp:style>
    </dsp:sp>
    <dsp:sp modelId="{3656CF2B-E430-42D8-A4C9-D1D77A2ECFBF}">
      <dsp:nvSpPr>
        <dsp:cNvPr id="0" name=""/>
        <dsp:cNvSpPr/>
      </dsp:nvSpPr>
      <dsp:spPr>
        <a:xfrm>
          <a:off x="7683983" y="2579964"/>
          <a:ext cx="531966" cy="531966"/>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89990-95F5-41AF-9C7D-10CCB8858B1E}">
      <dsp:nvSpPr>
        <dsp:cNvPr id="0" name=""/>
        <dsp:cNvSpPr/>
      </dsp:nvSpPr>
      <dsp:spPr>
        <a:xfrm>
          <a:off x="8550985" y="2953040"/>
          <a:ext cx="2487089" cy="917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de-DE" sz="1600" kern="1200" dirty="0"/>
            <a:t>Es gibt verschiedene Fragen, damit Sie Ihre Mitarbeitenden in die Schulung einbinden können – die Antworten finden Sie jeweils auf der nächsten Seite.</a:t>
          </a:r>
          <a:endParaRPr lang="en-US" sz="1600" kern="1200" dirty="0"/>
        </a:p>
      </dsp:txBody>
      <dsp:txXfrm>
        <a:off x="8550985" y="2953040"/>
        <a:ext cx="2487089" cy="91718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D6ED29-F810-432F-B429-CB03A29B9574}" type="datetimeFigureOut">
              <a:rPr lang="de-DE" smtClean="0"/>
              <a:pPr/>
              <a:t>14.10.25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1CD24-8622-4CC1-B349-08DB9CC84524}" type="slidenum">
              <a:rPr lang="de-DE" smtClean="0"/>
              <a:pPr/>
              <a:t>‹Nr.›</a:t>
            </a:fld>
            <a:endParaRPr lang="de-DE"/>
          </a:p>
        </p:txBody>
      </p:sp>
    </p:spTree>
    <p:extLst>
      <p:ext uri="{BB962C8B-B14F-4D97-AF65-F5344CB8AC3E}">
        <p14:creationId xmlns:p14="http://schemas.microsoft.com/office/powerpoint/2010/main" val="13924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81CD24-8622-4CC1-B349-08DB9CC84524}" type="slidenum">
              <a:rPr lang="de-DE" smtClean="0"/>
              <a:t>1</a:t>
            </a:fld>
            <a:endParaRPr lang="de-DE" dirty="0"/>
          </a:p>
        </p:txBody>
      </p:sp>
    </p:spTree>
    <p:extLst>
      <p:ext uri="{BB962C8B-B14F-4D97-AF65-F5344CB8AC3E}">
        <p14:creationId xmlns:p14="http://schemas.microsoft.com/office/powerpoint/2010/main" val="273056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081CD24-8622-4CC1-B349-08DB9CC84524}" type="slidenum">
              <a:rPr lang="de-DE" smtClean="0"/>
              <a:pPr/>
              <a:t>14</a:t>
            </a:fld>
            <a:endParaRPr lang="de-DE"/>
          </a:p>
        </p:txBody>
      </p:sp>
    </p:spTree>
    <p:extLst>
      <p:ext uri="{BB962C8B-B14F-4D97-AF65-F5344CB8AC3E}">
        <p14:creationId xmlns:p14="http://schemas.microsoft.com/office/powerpoint/2010/main" val="158042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9A4FF-19E7-EDD0-D088-B5A3F717F8E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E7B3CD-9DB2-3A31-60AB-895A7F3A5284}"/>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0317AFC0-CA6B-12E6-3A06-5CE55F893FC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731AD85-4F98-A2CF-4ABE-2EA8FB74646F}"/>
              </a:ext>
            </a:extLst>
          </p:cNvPr>
          <p:cNvSpPr>
            <a:spLocks noGrp="1"/>
          </p:cNvSpPr>
          <p:nvPr>
            <p:ph type="sldNum" sz="quarter" idx="5"/>
          </p:nvPr>
        </p:nvSpPr>
        <p:spPr/>
        <p:txBody>
          <a:bodyPr/>
          <a:lstStyle/>
          <a:p>
            <a:fld id="{5081CD24-8622-4CC1-B349-08DB9CC84524}" type="slidenum">
              <a:rPr lang="de-DE" smtClean="0"/>
              <a:pPr/>
              <a:t>15</a:t>
            </a:fld>
            <a:endParaRPr lang="de-DE"/>
          </a:p>
        </p:txBody>
      </p:sp>
    </p:spTree>
    <p:extLst>
      <p:ext uri="{BB962C8B-B14F-4D97-AF65-F5344CB8AC3E}">
        <p14:creationId xmlns:p14="http://schemas.microsoft.com/office/powerpoint/2010/main" val="207127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A69B8-E72E-1BAD-056C-32533359408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6DD7682-4FD7-8D51-DD95-61009B824958}"/>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C3A6201C-DB28-60EF-4292-92082D9D908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D31C542-0A33-334F-A309-B96C39139FE0}"/>
              </a:ext>
            </a:extLst>
          </p:cNvPr>
          <p:cNvSpPr>
            <a:spLocks noGrp="1"/>
          </p:cNvSpPr>
          <p:nvPr>
            <p:ph type="sldNum" sz="quarter" idx="5"/>
          </p:nvPr>
        </p:nvSpPr>
        <p:spPr/>
        <p:txBody>
          <a:bodyPr/>
          <a:lstStyle/>
          <a:p>
            <a:fld id="{5081CD24-8622-4CC1-B349-08DB9CC84524}" type="slidenum">
              <a:rPr lang="de-DE" smtClean="0"/>
              <a:pPr/>
              <a:t>16</a:t>
            </a:fld>
            <a:endParaRPr lang="de-DE"/>
          </a:p>
        </p:txBody>
      </p:sp>
    </p:spTree>
    <p:extLst>
      <p:ext uri="{BB962C8B-B14F-4D97-AF65-F5344CB8AC3E}">
        <p14:creationId xmlns:p14="http://schemas.microsoft.com/office/powerpoint/2010/main" val="38676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D86BC-D473-7D71-4468-D80B3E9D57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9EAEDA5-8272-49E7-A26F-133087177767}"/>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A85000FF-F4D0-3ABC-9597-8555C6156C01}"/>
              </a:ext>
            </a:extLst>
          </p:cNvPr>
          <p:cNvSpPr>
            <a:spLocks noGrp="1"/>
          </p:cNvSpPr>
          <p:nvPr>
            <p:ph type="body" idx="1"/>
          </p:nvPr>
        </p:nvSpPr>
        <p:spPr/>
        <p:txBody>
          <a:bodyPr/>
          <a:lstStyle/>
          <a:p>
            <a:r>
              <a:rPr lang="de-DE" dirty="0"/>
              <a:t>Hinweis zu Punkt 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Absicht klar machen: Feedback </a:t>
            </a:r>
            <a:r>
              <a:rPr lang="de-DE" dirty="0"/>
              <a:t>soll helfen, nicht bestrafen.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Hinweis zu Punkt 2:</a:t>
            </a:r>
          </a:p>
          <a:p>
            <a:r>
              <a:rPr lang="de-DE" dirty="0"/>
              <a:t>Respektvoll bleiben: Den anderen als gleichwertige Person ansehen, auch wenn Kritik geäußert wird.</a:t>
            </a:r>
          </a:p>
          <a:p>
            <a:endParaRPr lang="de-DE" dirty="0"/>
          </a:p>
        </p:txBody>
      </p:sp>
      <p:sp>
        <p:nvSpPr>
          <p:cNvPr id="4" name="Foliennummernplatzhalter 3">
            <a:extLst>
              <a:ext uri="{FF2B5EF4-FFF2-40B4-BE49-F238E27FC236}">
                <a16:creationId xmlns:a16="http://schemas.microsoft.com/office/drawing/2014/main" id="{54B19DDD-15B9-5CAF-ABCB-76376956703D}"/>
              </a:ext>
            </a:extLst>
          </p:cNvPr>
          <p:cNvSpPr>
            <a:spLocks noGrp="1"/>
          </p:cNvSpPr>
          <p:nvPr>
            <p:ph type="sldNum" sz="quarter" idx="5"/>
          </p:nvPr>
        </p:nvSpPr>
        <p:spPr/>
        <p:txBody>
          <a:bodyPr/>
          <a:lstStyle/>
          <a:p>
            <a:fld id="{5081CD24-8622-4CC1-B349-08DB9CC84524}" type="slidenum">
              <a:rPr lang="de-DE" smtClean="0"/>
              <a:pPr/>
              <a:t>17</a:t>
            </a:fld>
            <a:endParaRPr lang="de-DE"/>
          </a:p>
        </p:txBody>
      </p:sp>
    </p:spTree>
    <p:extLst>
      <p:ext uri="{BB962C8B-B14F-4D97-AF65-F5344CB8AC3E}">
        <p14:creationId xmlns:p14="http://schemas.microsoft.com/office/powerpoint/2010/main" val="293840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B442F-7589-44CC-C012-CAE1E1F4FFB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6CC9DA-17B3-31A2-9F0B-1AF51998F896}"/>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C77FAAC2-4541-9843-4C00-F26B318AC82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4F08306-4844-96DA-EF58-C7707E486DE1}"/>
              </a:ext>
            </a:extLst>
          </p:cNvPr>
          <p:cNvSpPr>
            <a:spLocks noGrp="1"/>
          </p:cNvSpPr>
          <p:nvPr>
            <p:ph type="sldNum" sz="quarter" idx="5"/>
          </p:nvPr>
        </p:nvSpPr>
        <p:spPr/>
        <p:txBody>
          <a:bodyPr/>
          <a:lstStyle/>
          <a:p>
            <a:fld id="{5081CD24-8622-4CC1-B349-08DB9CC84524}" type="slidenum">
              <a:rPr lang="de-DE" smtClean="0"/>
              <a:pPr/>
              <a:t>18</a:t>
            </a:fld>
            <a:endParaRPr lang="de-DE"/>
          </a:p>
        </p:txBody>
      </p:sp>
    </p:spTree>
    <p:extLst>
      <p:ext uri="{BB962C8B-B14F-4D97-AF65-F5344CB8AC3E}">
        <p14:creationId xmlns:p14="http://schemas.microsoft.com/office/powerpoint/2010/main" val="326110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BA1C1-EBF9-F88E-E591-01662FC2A31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3335324-3894-7319-4211-CADF3189D5EA}"/>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EEC67510-EE92-2190-42DB-4276961F6FA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739E101-95E6-38E5-D208-1C00FE4A7D92}"/>
              </a:ext>
            </a:extLst>
          </p:cNvPr>
          <p:cNvSpPr>
            <a:spLocks noGrp="1"/>
          </p:cNvSpPr>
          <p:nvPr>
            <p:ph type="sldNum" sz="quarter" idx="5"/>
          </p:nvPr>
        </p:nvSpPr>
        <p:spPr/>
        <p:txBody>
          <a:bodyPr/>
          <a:lstStyle/>
          <a:p>
            <a:fld id="{5081CD24-8622-4CC1-B349-08DB9CC84524}" type="slidenum">
              <a:rPr lang="de-DE" smtClean="0"/>
              <a:pPr/>
              <a:t>19</a:t>
            </a:fld>
            <a:endParaRPr lang="de-DE"/>
          </a:p>
        </p:txBody>
      </p:sp>
    </p:spTree>
    <p:extLst>
      <p:ext uri="{BB962C8B-B14F-4D97-AF65-F5344CB8AC3E}">
        <p14:creationId xmlns:p14="http://schemas.microsoft.com/office/powerpoint/2010/main" val="3983932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BE2D6-2E8F-FAC8-3C5A-277D52BA41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12D43E-504A-0AC6-C8A7-49F34C3EA711}"/>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F9A40296-6DD9-F496-0587-5FC3F7D76C1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8AEB915-405A-B693-50DA-9BC99CAFD375}"/>
              </a:ext>
            </a:extLst>
          </p:cNvPr>
          <p:cNvSpPr>
            <a:spLocks noGrp="1"/>
          </p:cNvSpPr>
          <p:nvPr>
            <p:ph type="sldNum" sz="quarter" idx="5"/>
          </p:nvPr>
        </p:nvSpPr>
        <p:spPr/>
        <p:txBody>
          <a:bodyPr/>
          <a:lstStyle/>
          <a:p>
            <a:fld id="{5081CD24-8622-4CC1-B349-08DB9CC84524}" type="slidenum">
              <a:rPr lang="de-DE" smtClean="0"/>
              <a:pPr/>
              <a:t>20</a:t>
            </a:fld>
            <a:endParaRPr lang="de-DE"/>
          </a:p>
        </p:txBody>
      </p:sp>
    </p:spTree>
    <p:extLst>
      <p:ext uri="{BB962C8B-B14F-4D97-AF65-F5344CB8AC3E}">
        <p14:creationId xmlns:p14="http://schemas.microsoft.com/office/powerpoint/2010/main" val="423224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25B96-870F-97CA-9DEE-B1D02F74682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D65519-56F9-BB61-CC25-9FC0D67ACE2A}"/>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F4EE8D1B-E367-8A45-6CC3-21BA693A1EF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E4B2127-1673-D4E9-8106-D8E153C34EFA}"/>
              </a:ext>
            </a:extLst>
          </p:cNvPr>
          <p:cNvSpPr>
            <a:spLocks noGrp="1"/>
          </p:cNvSpPr>
          <p:nvPr>
            <p:ph type="sldNum" sz="quarter" idx="5"/>
          </p:nvPr>
        </p:nvSpPr>
        <p:spPr/>
        <p:txBody>
          <a:bodyPr/>
          <a:lstStyle/>
          <a:p>
            <a:fld id="{5081CD24-8622-4CC1-B349-08DB9CC84524}" type="slidenum">
              <a:rPr lang="de-DE" smtClean="0"/>
              <a:pPr/>
              <a:t>21</a:t>
            </a:fld>
            <a:endParaRPr lang="de-DE"/>
          </a:p>
        </p:txBody>
      </p:sp>
    </p:spTree>
    <p:extLst>
      <p:ext uri="{BB962C8B-B14F-4D97-AF65-F5344CB8AC3E}">
        <p14:creationId xmlns:p14="http://schemas.microsoft.com/office/powerpoint/2010/main" val="1634743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A6EF8-1A4D-A0DA-7ABF-8924A6B25F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55634C-93BA-B0F1-DCF7-307B80D0A7C0}"/>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A0C6BB97-0247-98C8-B77E-2BE66C7ADE8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A01B94E-BB2D-1C83-1986-8FB64E431046}"/>
              </a:ext>
            </a:extLst>
          </p:cNvPr>
          <p:cNvSpPr>
            <a:spLocks noGrp="1"/>
          </p:cNvSpPr>
          <p:nvPr>
            <p:ph type="sldNum" sz="quarter" idx="5"/>
          </p:nvPr>
        </p:nvSpPr>
        <p:spPr/>
        <p:txBody>
          <a:bodyPr/>
          <a:lstStyle/>
          <a:p>
            <a:fld id="{5081CD24-8622-4CC1-B349-08DB9CC84524}" type="slidenum">
              <a:rPr lang="de-DE" smtClean="0"/>
              <a:pPr/>
              <a:t>22</a:t>
            </a:fld>
            <a:endParaRPr lang="de-DE"/>
          </a:p>
        </p:txBody>
      </p:sp>
    </p:spTree>
    <p:extLst>
      <p:ext uri="{BB962C8B-B14F-4D97-AF65-F5344CB8AC3E}">
        <p14:creationId xmlns:p14="http://schemas.microsoft.com/office/powerpoint/2010/main" val="3883872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E3F5-7924-F9C0-E884-78CFC8896D4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EB99F9F-D56C-2B0C-4910-00B1F2F9DCD2}"/>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9B1A61B2-72D9-E5E4-3B02-CF8016B1A72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36CA98B-58A8-2844-72F2-CA5BC542A791}"/>
              </a:ext>
            </a:extLst>
          </p:cNvPr>
          <p:cNvSpPr>
            <a:spLocks noGrp="1"/>
          </p:cNvSpPr>
          <p:nvPr>
            <p:ph type="sldNum" sz="quarter" idx="5"/>
          </p:nvPr>
        </p:nvSpPr>
        <p:spPr/>
        <p:txBody>
          <a:bodyPr/>
          <a:lstStyle/>
          <a:p>
            <a:fld id="{5081CD24-8622-4CC1-B349-08DB9CC84524}" type="slidenum">
              <a:rPr lang="de-DE" smtClean="0"/>
              <a:pPr/>
              <a:t>23</a:t>
            </a:fld>
            <a:endParaRPr lang="de-DE"/>
          </a:p>
        </p:txBody>
      </p:sp>
    </p:spTree>
    <p:extLst>
      <p:ext uri="{BB962C8B-B14F-4D97-AF65-F5344CB8AC3E}">
        <p14:creationId xmlns:p14="http://schemas.microsoft.com/office/powerpoint/2010/main" val="153934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sz="1800" dirty="0">
              <a:effectLst/>
              <a:latin typeface="Segoe UI" panose="020B0502040204020203" pitchFamily="34" charset="0"/>
            </a:endParaRPr>
          </a:p>
        </p:txBody>
      </p:sp>
      <p:sp>
        <p:nvSpPr>
          <p:cNvPr id="4" name="Foliennummernplatzhalter 3"/>
          <p:cNvSpPr>
            <a:spLocks noGrp="1"/>
          </p:cNvSpPr>
          <p:nvPr>
            <p:ph type="sldNum" sz="quarter" idx="5"/>
          </p:nvPr>
        </p:nvSpPr>
        <p:spPr/>
        <p:txBody>
          <a:bodyPr/>
          <a:lstStyle/>
          <a:p>
            <a:fld id="{5081CD24-8622-4CC1-B349-08DB9CC84524}" type="slidenum">
              <a:rPr lang="de-DE" smtClean="0"/>
              <a:pPr/>
              <a:t>3</a:t>
            </a:fld>
            <a:endParaRPr lang="de-DE" dirty="0"/>
          </a:p>
        </p:txBody>
      </p:sp>
    </p:spTree>
    <p:extLst>
      <p:ext uri="{BB962C8B-B14F-4D97-AF65-F5344CB8AC3E}">
        <p14:creationId xmlns:p14="http://schemas.microsoft.com/office/powerpoint/2010/main" val="1733229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E90F-F191-1A45-CFBC-081AAF2BBA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E79C62-93A9-D03E-AB67-15909622855A}"/>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2D51573B-ABE6-913D-BFFE-0454D30F19A0}"/>
              </a:ext>
            </a:extLst>
          </p:cNvPr>
          <p:cNvSpPr>
            <a:spLocks noGrp="1"/>
          </p:cNvSpPr>
          <p:nvPr>
            <p:ph type="body" idx="1"/>
          </p:nvPr>
        </p:nvSpPr>
        <p:spPr/>
        <p:txBody>
          <a:bodyPr/>
          <a:lstStyle/>
          <a:p>
            <a:r>
              <a:rPr lang="de-DE" dirty="0"/>
              <a:t>Partnerarbeit für 5–10 Minuten</a:t>
            </a:r>
          </a:p>
        </p:txBody>
      </p:sp>
      <p:sp>
        <p:nvSpPr>
          <p:cNvPr id="4" name="Foliennummernplatzhalter 3">
            <a:extLst>
              <a:ext uri="{FF2B5EF4-FFF2-40B4-BE49-F238E27FC236}">
                <a16:creationId xmlns:a16="http://schemas.microsoft.com/office/drawing/2014/main" id="{B713BD7E-A740-0247-B2C4-903A7E3B6648}"/>
              </a:ext>
            </a:extLst>
          </p:cNvPr>
          <p:cNvSpPr>
            <a:spLocks noGrp="1"/>
          </p:cNvSpPr>
          <p:nvPr>
            <p:ph type="sldNum" sz="quarter" idx="5"/>
          </p:nvPr>
        </p:nvSpPr>
        <p:spPr/>
        <p:txBody>
          <a:bodyPr/>
          <a:lstStyle/>
          <a:p>
            <a:fld id="{5081CD24-8622-4CC1-B349-08DB9CC84524}" type="slidenum">
              <a:rPr lang="de-DE" smtClean="0"/>
              <a:pPr/>
              <a:t>24</a:t>
            </a:fld>
            <a:endParaRPr lang="de-DE"/>
          </a:p>
        </p:txBody>
      </p:sp>
    </p:spTree>
    <p:extLst>
      <p:ext uri="{BB962C8B-B14F-4D97-AF65-F5344CB8AC3E}">
        <p14:creationId xmlns:p14="http://schemas.microsoft.com/office/powerpoint/2010/main" val="3974427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756A9-FFEC-1E7C-0BCB-F69AAD6AF21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6CF020-F141-63F3-154A-80B72C5D29B1}"/>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7B3C66A0-1CB9-9D8D-6863-29BB2A636AC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542FFDC-A813-BAA0-B345-986E70B6D7D9}"/>
              </a:ext>
            </a:extLst>
          </p:cNvPr>
          <p:cNvSpPr>
            <a:spLocks noGrp="1"/>
          </p:cNvSpPr>
          <p:nvPr>
            <p:ph type="sldNum" sz="quarter" idx="5"/>
          </p:nvPr>
        </p:nvSpPr>
        <p:spPr/>
        <p:txBody>
          <a:bodyPr/>
          <a:lstStyle/>
          <a:p>
            <a:fld id="{5081CD24-8622-4CC1-B349-08DB9CC84524}" type="slidenum">
              <a:rPr lang="de-DE" smtClean="0"/>
              <a:pPr/>
              <a:t>25</a:t>
            </a:fld>
            <a:endParaRPr lang="de-DE"/>
          </a:p>
        </p:txBody>
      </p:sp>
    </p:spTree>
    <p:extLst>
      <p:ext uri="{BB962C8B-B14F-4D97-AF65-F5344CB8AC3E}">
        <p14:creationId xmlns:p14="http://schemas.microsoft.com/office/powerpoint/2010/main" val="2492643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081CD24-8622-4CC1-B349-08DB9CC84524}" type="slidenum">
              <a:rPr lang="de-DE" smtClean="0"/>
              <a:pPr/>
              <a:t>26</a:t>
            </a:fld>
            <a:endParaRPr lang="de-DE"/>
          </a:p>
        </p:txBody>
      </p:sp>
    </p:spTree>
    <p:extLst>
      <p:ext uri="{BB962C8B-B14F-4D97-AF65-F5344CB8AC3E}">
        <p14:creationId xmlns:p14="http://schemas.microsoft.com/office/powerpoint/2010/main" val="251965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DAC4F-AF8F-4623-F4D9-5242F540E5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4BB733A-5637-5E34-B456-AEE3405934BB}"/>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87B6BA47-8A67-D1A7-2738-D1C7407B345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D019148-D42E-D867-FA27-001D3BECF4D2}"/>
              </a:ext>
            </a:extLst>
          </p:cNvPr>
          <p:cNvSpPr>
            <a:spLocks noGrp="1"/>
          </p:cNvSpPr>
          <p:nvPr>
            <p:ph type="sldNum" sz="quarter" idx="5"/>
          </p:nvPr>
        </p:nvSpPr>
        <p:spPr/>
        <p:txBody>
          <a:bodyPr/>
          <a:lstStyle/>
          <a:p>
            <a:fld id="{5081CD24-8622-4CC1-B349-08DB9CC84524}" type="slidenum">
              <a:rPr lang="de-DE" smtClean="0"/>
              <a:pPr/>
              <a:t>27</a:t>
            </a:fld>
            <a:endParaRPr lang="de-DE"/>
          </a:p>
        </p:txBody>
      </p:sp>
    </p:spTree>
    <p:extLst>
      <p:ext uri="{BB962C8B-B14F-4D97-AF65-F5344CB8AC3E}">
        <p14:creationId xmlns:p14="http://schemas.microsoft.com/office/powerpoint/2010/main" val="2841185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B9916-6024-1D19-7BA1-5CA0250538D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F7E434B-7C9D-9B5B-8E38-7CD6867A7A6D}"/>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B939F813-522E-4A74-E78F-DA793C6B60D5}"/>
              </a:ext>
            </a:extLst>
          </p:cNvPr>
          <p:cNvSpPr>
            <a:spLocks noGrp="1"/>
          </p:cNvSpPr>
          <p:nvPr>
            <p:ph type="body" idx="1"/>
          </p:nvPr>
        </p:nvSpPr>
        <p:spPr/>
        <p:txBody>
          <a:bodyPr/>
          <a:lstStyle/>
          <a:p>
            <a:pPr marL="0" indent="0">
              <a:buNone/>
            </a:pPr>
            <a:r>
              <a:rPr lang="de-DE" b="1" dirty="0"/>
              <a:t>Konstruktive Reaktion:</a:t>
            </a:r>
            <a:endParaRPr lang="de-DE" dirty="0"/>
          </a:p>
          <a:p>
            <a:r>
              <a:rPr lang="de-DE" dirty="0"/>
              <a:t>Zuhören ohne zu unterbrechen</a:t>
            </a:r>
          </a:p>
          <a:p>
            <a:r>
              <a:rPr lang="de-DE" dirty="0"/>
              <a:t>Verständnis zeigen: </a:t>
            </a:r>
            <a:r>
              <a:rPr lang="de-DE" i="1" dirty="0"/>
              <a:t>„Ich verstehe, dass Sie sich unsicher gefühlt haben.“</a:t>
            </a:r>
            <a:endParaRPr lang="de-DE" dirty="0"/>
          </a:p>
          <a:p>
            <a:r>
              <a:rPr lang="de-DE" dirty="0"/>
              <a:t>Erklärung geben, was passiert ist</a:t>
            </a:r>
          </a:p>
          <a:p>
            <a:r>
              <a:rPr lang="de-DE" dirty="0"/>
              <a:t>Lösungen anbieten: z. B. beim nächsten Transfer die PatientInnen vorher informieren</a:t>
            </a:r>
          </a:p>
          <a:p>
            <a:pPr marL="0" indent="0">
              <a:buNone/>
            </a:pPr>
            <a:r>
              <a:rPr lang="de-DE" b="1" dirty="0"/>
              <a:t>Lernziel:</a:t>
            </a:r>
            <a:endParaRPr lang="de-DE" dirty="0"/>
          </a:p>
          <a:p>
            <a:r>
              <a:rPr lang="de-DE" dirty="0"/>
              <a:t>Feedback von PatientInnen ernst nehmen, empathisch reagieren und den Ablauf verbessern</a:t>
            </a:r>
          </a:p>
          <a:p>
            <a:endParaRPr lang="de-DE" dirty="0"/>
          </a:p>
        </p:txBody>
      </p:sp>
      <p:sp>
        <p:nvSpPr>
          <p:cNvPr id="4" name="Foliennummernplatzhalter 3">
            <a:extLst>
              <a:ext uri="{FF2B5EF4-FFF2-40B4-BE49-F238E27FC236}">
                <a16:creationId xmlns:a16="http://schemas.microsoft.com/office/drawing/2014/main" id="{AE96027D-8CF6-FD7A-8E0E-8082EF7A4B08}"/>
              </a:ext>
            </a:extLst>
          </p:cNvPr>
          <p:cNvSpPr>
            <a:spLocks noGrp="1"/>
          </p:cNvSpPr>
          <p:nvPr>
            <p:ph type="sldNum" sz="quarter" idx="5"/>
          </p:nvPr>
        </p:nvSpPr>
        <p:spPr/>
        <p:txBody>
          <a:bodyPr/>
          <a:lstStyle/>
          <a:p>
            <a:fld id="{5081CD24-8622-4CC1-B349-08DB9CC84524}" type="slidenum">
              <a:rPr lang="de-DE" smtClean="0"/>
              <a:pPr/>
              <a:t>28</a:t>
            </a:fld>
            <a:endParaRPr lang="de-DE"/>
          </a:p>
        </p:txBody>
      </p:sp>
    </p:spTree>
    <p:extLst>
      <p:ext uri="{BB962C8B-B14F-4D97-AF65-F5344CB8AC3E}">
        <p14:creationId xmlns:p14="http://schemas.microsoft.com/office/powerpoint/2010/main" val="868283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004D4-5029-33BD-F176-FBC6F627C3F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39A6CF-5407-46FB-74C8-6B2076C961A5}"/>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D947840B-BE17-200D-3C7D-1C27A755E0A1}"/>
              </a:ext>
            </a:extLst>
          </p:cNvPr>
          <p:cNvSpPr>
            <a:spLocks noGrp="1"/>
          </p:cNvSpPr>
          <p:nvPr>
            <p:ph type="body" idx="1"/>
          </p:nvPr>
        </p:nvSpPr>
        <p:spPr/>
        <p:txBody>
          <a:bodyPr/>
          <a:lstStyle/>
          <a:p>
            <a:pPr marL="0" indent="0">
              <a:buNone/>
            </a:pPr>
            <a:r>
              <a:rPr lang="de-DE" b="1" dirty="0"/>
              <a:t>Konstruktive Reaktion:</a:t>
            </a:r>
            <a:endParaRPr lang="de-DE" dirty="0"/>
          </a:p>
          <a:p>
            <a:r>
              <a:rPr lang="de-DE" dirty="0"/>
              <a:t>Zuhören, nicht abwehren oder rechtfertigen.</a:t>
            </a:r>
          </a:p>
          <a:p>
            <a:r>
              <a:rPr lang="de-DE" dirty="0"/>
              <a:t>Nachfragen, um Details zu verstehen: </a:t>
            </a:r>
            <a:r>
              <a:rPr lang="de-DE" i="1" dirty="0"/>
              <a:t>„Kannst du mir zeigen, wie du es gemacht hättest?“</a:t>
            </a:r>
            <a:endParaRPr lang="de-DE" dirty="0"/>
          </a:p>
          <a:p>
            <a:r>
              <a:rPr lang="de-DE" dirty="0"/>
              <a:t>Reflektieren und ggf. Anpassung im eigenen Vorgehen umsetzen.</a:t>
            </a:r>
          </a:p>
          <a:p>
            <a:r>
              <a:rPr lang="de-DE" dirty="0"/>
              <a:t>Gegenseitige Unterstützung: Erfahrungen teilen, um wiederholte Fehler zu vermeiden.</a:t>
            </a:r>
          </a:p>
          <a:p>
            <a:pPr marL="0" indent="0">
              <a:buNone/>
            </a:pPr>
            <a:r>
              <a:rPr lang="de-DE" b="1" dirty="0"/>
              <a:t>Lernziel:</a:t>
            </a:r>
            <a:endParaRPr lang="de-DE" dirty="0"/>
          </a:p>
          <a:p>
            <a:r>
              <a:rPr lang="de-DE" dirty="0"/>
              <a:t>Feedback von KollegInnen als Chance sehen, gemeinsam Abläufe zu verbessern und Teamarbeit zu stärken.</a:t>
            </a:r>
          </a:p>
          <a:p>
            <a:endParaRPr lang="de-DE" dirty="0"/>
          </a:p>
        </p:txBody>
      </p:sp>
      <p:sp>
        <p:nvSpPr>
          <p:cNvPr id="4" name="Foliennummernplatzhalter 3">
            <a:extLst>
              <a:ext uri="{FF2B5EF4-FFF2-40B4-BE49-F238E27FC236}">
                <a16:creationId xmlns:a16="http://schemas.microsoft.com/office/drawing/2014/main" id="{5806FD80-0909-3D2E-7498-6B7161365B3E}"/>
              </a:ext>
            </a:extLst>
          </p:cNvPr>
          <p:cNvSpPr>
            <a:spLocks noGrp="1"/>
          </p:cNvSpPr>
          <p:nvPr>
            <p:ph type="sldNum" sz="quarter" idx="5"/>
          </p:nvPr>
        </p:nvSpPr>
        <p:spPr/>
        <p:txBody>
          <a:bodyPr/>
          <a:lstStyle/>
          <a:p>
            <a:fld id="{5081CD24-8622-4CC1-B349-08DB9CC84524}" type="slidenum">
              <a:rPr lang="de-DE" smtClean="0"/>
              <a:pPr/>
              <a:t>29</a:t>
            </a:fld>
            <a:endParaRPr lang="de-DE"/>
          </a:p>
        </p:txBody>
      </p:sp>
    </p:spTree>
    <p:extLst>
      <p:ext uri="{BB962C8B-B14F-4D97-AF65-F5344CB8AC3E}">
        <p14:creationId xmlns:p14="http://schemas.microsoft.com/office/powerpoint/2010/main" val="307305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B141-24DB-7B5E-7D82-2883644F02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1EF6F3-D1F1-BF06-CCC9-6D4C066084C0}"/>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60AC6C97-0D84-CD28-AA29-EA55EA73462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34637BB-1A9C-6C38-EE1E-5060FAB7B24A}"/>
              </a:ext>
            </a:extLst>
          </p:cNvPr>
          <p:cNvSpPr>
            <a:spLocks noGrp="1"/>
          </p:cNvSpPr>
          <p:nvPr>
            <p:ph type="sldNum" sz="quarter" idx="5"/>
          </p:nvPr>
        </p:nvSpPr>
        <p:spPr/>
        <p:txBody>
          <a:bodyPr/>
          <a:lstStyle/>
          <a:p>
            <a:fld id="{5081CD24-8622-4CC1-B349-08DB9CC84524}" type="slidenum">
              <a:rPr lang="de-DE" smtClean="0"/>
              <a:pPr/>
              <a:t>30</a:t>
            </a:fld>
            <a:endParaRPr lang="de-DE"/>
          </a:p>
        </p:txBody>
      </p:sp>
    </p:spTree>
    <p:extLst>
      <p:ext uri="{BB962C8B-B14F-4D97-AF65-F5344CB8AC3E}">
        <p14:creationId xmlns:p14="http://schemas.microsoft.com/office/powerpoint/2010/main" val="3029838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Wer möchte, stellt gerne seine Ergebnisse kurz vor.</a:t>
            </a:r>
          </a:p>
          <a:p>
            <a:endParaRPr lang="de-DE" dirty="0"/>
          </a:p>
        </p:txBody>
      </p:sp>
      <p:sp>
        <p:nvSpPr>
          <p:cNvPr id="4" name="Foliennummernplatzhalter 3"/>
          <p:cNvSpPr>
            <a:spLocks noGrp="1"/>
          </p:cNvSpPr>
          <p:nvPr>
            <p:ph type="sldNum" sz="quarter" idx="5"/>
          </p:nvPr>
        </p:nvSpPr>
        <p:spPr/>
        <p:txBody>
          <a:bodyPr/>
          <a:lstStyle/>
          <a:p>
            <a:fld id="{5081CD24-8622-4CC1-B349-08DB9CC84524}" type="slidenum">
              <a:rPr lang="de-DE" smtClean="0"/>
              <a:pPr/>
              <a:t>31</a:t>
            </a:fld>
            <a:endParaRPr lang="de-DE"/>
          </a:p>
        </p:txBody>
      </p:sp>
    </p:spTree>
    <p:extLst>
      <p:ext uri="{BB962C8B-B14F-4D97-AF65-F5344CB8AC3E}">
        <p14:creationId xmlns:p14="http://schemas.microsoft.com/office/powerpoint/2010/main" val="396411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81CD24-8622-4CC1-B349-08DB9CC84524}" type="slidenum">
              <a:rPr lang="de-DE" smtClean="0"/>
              <a:pPr/>
              <a:t>32</a:t>
            </a:fld>
            <a:endParaRPr lang="de-DE"/>
          </a:p>
        </p:txBody>
      </p:sp>
    </p:spTree>
    <p:extLst>
      <p:ext uri="{BB962C8B-B14F-4D97-AF65-F5344CB8AC3E}">
        <p14:creationId xmlns:p14="http://schemas.microsoft.com/office/powerpoint/2010/main" val="257402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081CD24-8622-4CC1-B349-08DB9CC84524}" type="slidenum">
              <a:rPr lang="de-DE" smtClean="0"/>
              <a:pPr/>
              <a:t>33</a:t>
            </a:fld>
            <a:endParaRPr lang="de-DE"/>
          </a:p>
        </p:txBody>
      </p:sp>
    </p:spTree>
    <p:extLst>
      <p:ext uri="{BB962C8B-B14F-4D97-AF65-F5344CB8AC3E}">
        <p14:creationId xmlns:p14="http://schemas.microsoft.com/office/powerpoint/2010/main" val="235945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81CD24-8622-4CC1-B349-08DB9CC84524}" type="slidenum">
              <a:rPr lang="de-DE" smtClean="0"/>
              <a:pPr/>
              <a:t>7</a:t>
            </a:fld>
            <a:endParaRPr lang="de-DE"/>
          </a:p>
        </p:txBody>
      </p:sp>
    </p:spTree>
    <p:extLst>
      <p:ext uri="{BB962C8B-B14F-4D97-AF65-F5344CB8AC3E}">
        <p14:creationId xmlns:p14="http://schemas.microsoft.com/office/powerpoint/2010/main" val="14315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081CD24-8622-4CC1-B349-08DB9CC84524}" type="slidenum">
              <a:rPr lang="de-DE" smtClean="0"/>
              <a:t>34</a:t>
            </a:fld>
            <a:endParaRPr lang="de-DE"/>
          </a:p>
        </p:txBody>
      </p:sp>
    </p:spTree>
    <p:extLst>
      <p:ext uri="{BB962C8B-B14F-4D97-AF65-F5344CB8AC3E}">
        <p14:creationId xmlns:p14="http://schemas.microsoft.com/office/powerpoint/2010/main" val="337900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81CD24-8622-4CC1-B349-08DB9CC84524}" type="slidenum">
              <a:rPr lang="de-DE" smtClean="0"/>
              <a:pPr/>
              <a:t>8</a:t>
            </a:fld>
            <a:endParaRPr lang="de-DE"/>
          </a:p>
        </p:txBody>
      </p:sp>
    </p:spTree>
    <p:extLst>
      <p:ext uri="{BB962C8B-B14F-4D97-AF65-F5344CB8AC3E}">
        <p14:creationId xmlns:p14="http://schemas.microsoft.com/office/powerpoint/2010/main" val="39149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081CD24-8622-4CC1-B349-08DB9CC84524}" type="slidenum">
              <a:rPr lang="de-DE" smtClean="0"/>
              <a:pPr/>
              <a:t>9</a:t>
            </a:fld>
            <a:endParaRPr lang="de-DE"/>
          </a:p>
        </p:txBody>
      </p:sp>
    </p:spTree>
    <p:extLst>
      <p:ext uri="{BB962C8B-B14F-4D97-AF65-F5344CB8AC3E}">
        <p14:creationId xmlns:p14="http://schemas.microsoft.com/office/powerpoint/2010/main" val="281461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Sammeln Sie gemeinsam Beispiele und Ideen. Können während des Kurses immer wieder aufgegriffen werden.</a:t>
            </a:r>
          </a:p>
        </p:txBody>
      </p:sp>
      <p:sp>
        <p:nvSpPr>
          <p:cNvPr id="4" name="Foliennummernplatzhalter 3"/>
          <p:cNvSpPr>
            <a:spLocks noGrp="1"/>
          </p:cNvSpPr>
          <p:nvPr>
            <p:ph type="sldNum" sz="quarter" idx="5"/>
          </p:nvPr>
        </p:nvSpPr>
        <p:spPr/>
        <p:txBody>
          <a:bodyPr/>
          <a:lstStyle/>
          <a:p>
            <a:fld id="{5081CD24-8622-4CC1-B349-08DB9CC84524}" type="slidenum">
              <a:rPr lang="de-DE" smtClean="0"/>
              <a:pPr/>
              <a:t>10</a:t>
            </a:fld>
            <a:endParaRPr lang="de-DE"/>
          </a:p>
        </p:txBody>
      </p:sp>
    </p:spTree>
    <p:extLst>
      <p:ext uri="{BB962C8B-B14F-4D97-AF65-F5344CB8AC3E}">
        <p14:creationId xmlns:p14="http://schemas.microsoft.com/office/powerpoint/2010/main" val="391948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B396A-B475-2D05-2B69-0F18E0B096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8550C07-8756-BC76-202A-F9E4FAE2A090}"/>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9C23B6F8-7426-2138-2A27-36B0D9633CC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2BB866A-929B-C772-B8BB-2552DF75937D}"/>
              </a:ext>
            </a:extLst>
          </p:cNvPr>
          <p:cNvSpPr>
            <a:spLocks noGrp="1"/>
          </p:cNvSpPr>
          <p:nvPr>
            <p:ph type="sldNum" sz="quarter" idx="5"/>
          </p:nvPr>
        </p:nvSpPr>
        <p:spPr/>
        <p:txBody>
          <a:bodyPr/>
          <a:lstStyle/>
          <a:p>
            <a:fld id="{5081CD24-8622-4CC1-B349-08DB9CC84524}" type="slidenum">
              <a:rPr lang="de-DE" smtClean="0"/>
              <a:pPr/>
              <a:t>11</a:t>
            </a:fld>
            <a:endParaRPr lang="de-DE"/>
          </a:p>
        </p:txBody>
      </p:sp>
    </p:spTree>
    <p:extLst>
      <p:ext uri="{BB962C8B-B14F-4D97-AF65-F5344CB8AC3E}">
        <p14:creationId xmlns:p14="http://schemas.microsoft.com/office/powerpoint/2010/main" val="309588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BA3F2-E0B0-8A27-4BF9-04C1D0CD7A6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A26CF6-1AF3-0CFD-9C1B-A036FB3F04E0}"/>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F01CE25F-3043-7E23-E01B-96C85BFB16E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2BFC1CB-6167-B878-8A96-16B521D8CF55}"/>
              </a:ext>
            </a:extLst>
          </p:cNvPr>
          <p:cNvSpPr>
            <a:spLocks noGrp="1"/>
          </p:cNvSpPr>
          <p:nvPr>
            <p:ph type="sldNum" sz="quarter" idx="5"/>
          </p:nvPr>
        </p:nvSpPr>
        <p:spPr/>
        <p:txBody>
          <a:bodyPr/>
          <a:lstStyle/>
          <a:p>
            <a:fld id="{5081CD24-8622-4CC1-B349-08DB9CC84524}" type="slidenum">
              <a:rPr lang="de-DE" smtClean="0"/>
              <a:pPr/>
              <a:t>12</a:t>
            </a:fld>
            <a:endParaRPr lang="de-DE"/>
          </a:p>
        </p:txBody>
      </p:sp>
    </p:spTree>
    <p:extLst>
      <p:ext uri="{BB962C8B-B14F-4D97-AF65-F5344CB8AC3E}">
        <p14:creationId xmlns:p14="http://schemas.microsoft.com/office/powerpoint/2010/main" val="226598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r>
              <a:rPr lang="de-DE" dirty="0"/>
              <a:t>Beispiele auf der nächsten Seite</a:t>
            </a:r>
          </a:p>
        </p:txBody>
      </p:sp>
      <p:sp>
        <p:nvSpPr>
          <p:cNvPr id="4" name="Foliennummernplatzhalter 3"/>
          <p:cNvSpPr>
            <a:spLocks noGrp="1"/>
          </p:cNvSpPr>
          <p:nvPr>
            <p:ph type="sldNum" sz="quarter" idx="5"/>
          </p:nvPr>
        </p:nvSpPr>
        <p:spPr/>
        <p:txBody>
          <a:bodyPr/>
          <a:lstStyle/>
          <a:p>
            <a:fld id="{5081CD24-8622-4CC1-B349-08DB9CC84524}" type="slidenum">
              <a:rPr lang="de-DE" smtClean="0"/>
              <a:pPr/>
              <a:t>13</a:t>
            </a:fld>
            <a:endParaRPr lang="de-DE"/>
          </a:p>
        </p:txBody>
      </p:sp>
    </p:spTree>
    <p:extLst>
      <p:ext uri="{BB962C8B-B14F-4D97-AF65-F5344CB8AC3E}">
        <p14:creationId xmlns:p14="http://schemas.microsoft.com/office/powerpoint/2010/main" val="200893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34787-64D0-452A-8FA3-47EAC32E0F3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AFA160F-C30F-45F4-AA88-AF597C8F1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421524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726A5-542A-4E2F-AC30-EF771F364E9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9746044-94A6-41CA-B7CA-4AF0053B806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390D3B-E65B-40A9-B4C2-C54988B34337}"/>
              </a:ext>
            </a:extLst>
          </p:cNvPr>
          <p:cNvSpPr>
            <a:spLocks noGrp="1"/>
          </p:cNvSpPr>
          <p:nvPr>
            <p:ph type="dt" sz="half" idx="10"/>
          </p:nvPr>
        </p:nvSpPr>
        <p:spPr>
          <a:xfrm>
            <a:off x="838200" y="6356350"/>
            <a:ext cx="2743200" cy="365125"/>
          </a:xfrm>
          <a:prstGeom prst="rect">
            <a:avLst/>
          </a:prstGeom>
        </p:spPr>
        <p:txBody>
          <a:bodyPr/>
          <a:lstStyle/>
          <a:p>
            <a:fld id="{4EA794B4-8503-4EE2-A725-B4F6E0EF23C6}" type="datetimeFigureOut">
              <a:rPr lang="de-DE" smtClean="0"/>
              <a:pPr/>
              <a:t>14.10.25</a:t>
            </a:fld>
            <a:endParaRPr lang="de-DE" dirty="0"/>
          </a:p>
        </p:txBody>
      </p:sp>
      <p:sp>
        <p:nvSpPr>
          <p:cNvPr id="5" name="Fußzeilenplatzhalter 4">
            <a:extLst>
              <a:ext uri="{FF2B5EF4-FFF2-40B4-BE49-F238E27FC236}">
                <a16:creationId xmlns:a16="http://schemas.microsoft.com/office/drawing/2014/main" id="{F94A765A-3499-46D3-A968-3C755CB042B3}"/>
              </a:ext>
            </a:extLst>
          </p:cNvPr>
          <p:cNvSpPr>
            <a:spLocks noGrp="1"/>
          </p:cNvSpPr>
          <p:nvPr>
            <p:ph type="ftr" sz="quarter" idx="11"/>
          </p:nvPr>
        </p:nvSpPr>
        <p:spPr>
          <a:xfrm>
            <a:off x="4038600" y="6356350"/>
            <a:ext cx="4114800" cy="365125"/>
          </a:xfrm>
          <a:prstGeom prst="rect">
            <a:avLst/>
          </a:prstGeom>
        </p:spPr>
        <p:txBody>
          <a:bodyPr/>
          <a:lstStyle/>
          <a:p>
            <a:endParaRPr lang="de-DE" dirty="0"/>
          </a:p>
        </p:txBody>
      </p:sp>
      <p:sp>
        <p:nvSpPr>
          <p:cNvPr id="6" name="Foliennummernplatzhalter 5">
            <a:extLst>
              <a:ext uri="{FF2B5EF4-FFF2-40B4-BE49-F238E27FC236}">
                <a16:creationId xmlns:a16="http://schemas.microsoft.com/office/drawing/2014/main" id="{8F15C697-3831-4036-A54E-0304ED28DCF3}"/>
              </a:ext>
            </a:extLst>
          </p:cNvPr>
          <p:cNvSpPr>
            <a:spLocks noGrp="1"/>
          </p:cNvSpPr>
          <p:nvPr>
            <p:ph type="sldNum" sz="quarter" idx="12"/>
          </p:nvPr>
        </p:nvSpPr>
        <p:spPr>
          <a:xfrm>
            <a:off x="8610600" y="6356350"/>
            <a:ext cx="2743200" cy="365125"/>
          </a:xfrm>
          <a:prstGeom prst="rect">
            <a:avLst/>
          </a:prstGeom>
        </p:spPr>
        <p:txBody>
          <a:bodyPr/>
          <a:lstStyle/>
          <a:p>
            <a:fld id="{F1FFF95A-94D8-4E0D-AE2F-14909F29332F}" type="slidenum">
              <a:rPr lang="de-DE" smtClean="0"/>
              <a:pPr/>
              <a:t>‹Nr.›</a:t>
            </a:fld>
            <a:endParaRPr lang="de-DE" dirty="0"/>
          </a:p>
        </p:txBody>
      </p:sp>
      <p:cxnSp>
        <p:nvCxnSpPr>
          <p:cNvPr id="7" name="Gerade Verbindung 6">
            <a:extLst>
              <a:ext uri="{FF2B5EF4-FFF2-40B4-BE49-F238E27FC236}">
                <a16:creationId xmlns:a16="http://schemas.microsoft.com/office/drawing/2014/main" id="{9E534CE1-8AA0-6C77-5689-18F7B0932045}"/>
              </a:ext>
            </a:extLst>
          </p:cNvPr>
          <p:cNvCxnSpPr>
            <a:cxnSpLocks/>
          </p:cNvCxnSpPr>
          <p:nvPr userDrawn="1"/>
        </p:nvCxnSpPr>
        <p:spPr>
          <a:xfrm>
            <a:off x="838200" y="1331843"/>
            <a:ext cx="1051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90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269E3DB-A8EC-4465-A9BD-230296A56E7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ECC8F18-EE88-4990-9972-62A884D03AE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8B78FE-4D8E-49BB-8C85-A86021246E7D}"/>
              </a:ext>
            </a:extLst>
          </p:cNvPr>
          <p:cNvSpPr>
            <a:spLocks noGrp="1"/>
          </p:cNvSpPr>
          <p:nvPr>
            <p:ph type="dt" sz="half" idx="10"/>
          </p:nvPr>
        </p:nvSpPr>
        <p:spPr>
          <a:xfrm>
            <a:off x="838200" y="6356350"/>
            <a:ext cx="2743200" cy="365125"/>
          </a:xfrm>
          <a:prstGeom prst="rect">
            <a:avLst/>
          </a:prstGeom>
        </p:spPr>
        <p:txBody>
          <a:bodyPr/>
          <a:lstStyle/>
          <a:p>
            <a:fld id="{4EA794B4-8503-4EE2-A725-B4F6E0EF23C6}" type="datetimeFigureOut">
              <a:rPr lang="de-DE" smtClean="0"/>
              <a:pPr/>
              <a:t>14.10.25</a:t>
            </a:fld>
            <a:endParaRPr lang="de-DE" dirty="0"/>
          </a:p>
        </p:txBody>
      </p:sp>
      <p:sp>
        <p:nvSpPr>
          <p:cNvPr id="5" name="Fußzeilenplatzhalter 4">
            <a:extLst>
              <a:ext uri="{FF2B5EF4-FFF2-40B4-BE49-F238E27FC236}">
                <a16:creationId xmlns:a16="http://schemas.microsoft.com/office/drawing/2014/main" id="{9E254CDF-15C4-432E-AC5E-DD82A7EFDAC8}"/>
              </a:ext>
            </a:extLst>
          </p:cNvPr>
          <p:cNvSpPr>
            <a:spLocks noGrp="1"/>
          </p:cNvSpPr>
          <p:nvPr>
            <p:ph type="ftr" sz="quarter" idx="11"/>
          </p:nvPr>
        </p:nvSpPr>
        <p:spPr>
          <a:xfrm>
            <a:off x="4038600" y="6356350"/>
            <a:ext cx="4114800" cy="365125"/>
          </a:xfrm>
          <a:prstGeom prst="rect">
            <a:avLst/>
          </a:prstGeom>
        </p:spPr>
        <p:txBody>
          <a:bodyPr/>
          <a:lstStyle/>
          <a:p>
            <a:endParaRPr lang="de-DE" dirty="0"/>
          </a:p>
        </p:txBody>
      </p:sp>
      <p:sp>
        <p:nvSpPr>
          <p:cNvPr id="6" name="Foliennummernplatzhalter 5">
            <a:extLst>
              <a:ext uri="{FF2B5EF4-FFF2-40B4-BE49-F238E27FC236}">
                <a16:creationId xmlns:a16="http://schemas.microsoft.com/office/drawing/2014/main" id="{0FC046A2-19F8-4478-9A6C-4A6355821D2C}"/>
              </a:ext>
            </a:extLst>
          </p:cNvPr>
          <p:cNvSpPr>
            <a:spLocks noGrp="1"/>
          </p:cNvSpPr>
          <p:nvPr>
            <p:ph type="sldNum" sz="quarter" idx="12"/>
          </p:nvPr>
        </p:nvSpPr>
        <p:spPr>
          <a:xfrm>
            <a:off x="8610600" y="6356350"/>
            <a:ext cx="2743200" cy="365125"/>
          </a:xfrm>
          <a:prstGeom prst="rect">
            <a:avLst/>
          </a:prstGeom>
        </p:spPr>
        <p:txBody>
          <a:bodyPr/>
          <a:lstStyle/>
          <a:p>
            <a:fld id="{F1FFF95A-94D8-4E0D-AE2F-14909F29332F}" type="slidenum">
              <a:rPr lang="de-DE" smtClean="0"/>
              <a:pPr/>
              <a:t>‹Nr.›</a:t>
            </a:fld>
            <a:endParaRPr lang="de-DE" dirty="0"/>
          </a:p>
        </p:txBody>
      </p:sp>
    </p:spTree>
    <p:extLst>
      <p:ext uri="{BB962C8B-B14F-4D97-AF65-F5344CB8AC3E}">
        <p14:creationId xmlns:p14="http://schemas.microsoft.com/office/powerpoint/2010/main" val="71035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5F73D-3452-4593-A79C-52215CEBE04F}"/>
              </a:ext>
            </a:extLst>
          </p:cNvPr>
          <p:cNvSpPr>
            <a:spLocks noGrp="1"/>
          </p:cNvSpPr>
          <p:nvPr>
            <p:ph type="title"/>
          </p:nvPr>
        </p:nvSpPr>
        <p:spPr/>
        <p:txBody>
          <a:bodyPr/>
          <a:lstStyle>
            <a:lvl1pPr>
              <a:defRPr>
                <a:solidFill>
                  <a:srgbClr val="154C7C"/>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1A9D82F2-8FBB-4203-99D1-A1F3D3B93C2F}"/>
              </a:ext>
            </a:extLst>
          </p:cNvPr>
          <p:cNvSpPr>
            <a:spLocks noGrp="1"/>
          </p:cNvSpPr>
          <p:nvPr>
            <p:ph idx="1"/>
          </p:nvPr>
        </p:nvSpPr>
        <p:spPr/>
        <p:txBody>
          <a:bodyPr/>
          <a:lstStyle>
            <a:lvl1pPr marL="228600" indent="-228600">
              <a:buClr>
                <a:srgbClr val="1DA29B"/>
              </a:buClr>
              <a:buFont typeface="Wingdings" pitchFamily="2" charset="2"/>
              <a:buChar char="Ø"/>
              <a:defRPr/>
            </a:lvl1pPr>
            <a:lvl2pPr>
              <a:buClr>
                <a:srgbClr val="1DA29B"/>
              </a:buClr>
              <a:defRPr/>
            </a:lvl2pPr>
            <a:lvl3pPr>
              <a:buClr>
                <a:srgbClr val="1DA29B"/>
              </a:buClr>
              <a:defRPr/>
            </a:lvl3pPr>
            <a:lvl4pPr>
              <a:buClr>
                <a:srgbClr val="1DA29B"/>
              </a:buClr>
              <a:defRPr/>
            </a:lvl4pPr>
            <a:lvl5pPr>
              <a:buClr>
                <a:srgbClr val="1DA29B"/>
              </a:buCl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7" name="Gerade Verbindung 6">
            <a:extLst>
              <a:ext uri="{FF2B5EF4-FFF2-40B4-BE49-F238E27FC236}">
                <a16:creationId xmlns:a16="http://schemas.microsoft.com/office/drawing/2014/main" id="{94BC418E-F14C-2B48-827A-F6A2F23B8F2B}"/>
              </a:ext>
            </a:extLst>
          </p:cNvPr>
          <p:cNvCxnSpPr>
            <a:cxnSpLocks/>
          </p:cNvCxnSpPr>
          <p:nvPr userDrawn="1"/>
        </p:nvCxnSpPr>
        <p:spPr>
          <a:xfrm>
            <a:off x="838200" y="1331843"/>
            <a:ext cx="1051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61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4D8FC-F593-4BA1-9BC0-C32FAB551FC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CBC8DF7-9BAD-4DD2-A18A-681EF3B94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29036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FD106-5CB1-4502-B893-D39A809BC12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474117-DA7F-49F5-A2E9-3FC3B807868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F1D3645-E44D-4D94-958A-B468BF3240A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cxnSp>
        <p:nvCxnSpPr>
          <p:cNvPr id="5" name="Gerade Verbindung 4">
            <a:extLst>
              <a:ext uri="{FF2B5EF4-FFF2-40B4-BE49-F238E27FC236}">
                <a16:creationId xmlns:a16="http://schemas.microsoft.com/office/drawing/2014/main" id="{E290091D-2585-C151-C418-2401DB3A04BA}"/>
              </a:ext>
            </a:extLst>
          </p:cNvPr>
          <p:cNvCxnSpPr>
            <a:cxnSpLocks/>
          </p:cNvCxnSpPr>
          <p:nvPr userDrawn="1"/>
        </p:nvCxnSpPr>
        <p:spPr>
          <a:xfrm>
            <a:off x="838200" y="1331843"/>
            <a:ext cx="1051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05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19B6F-0878-4D23-A2CD-F9FFADB9C72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8DCF1C3-F8FB-4D99-812E-0574252BA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1E729AB-7B2C-40EB-BD5C-60714D6EE13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55D1CEF-848E-4D08-8705-9BC7C91529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C37CB5E-56A5-4033-9738-45A4F36EC73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cxnSp>
        <p:nvCxnSpPr>
          <p:cNvPr id="7" name="Gerade Verbindung 6">
            <a:extLst>
              <a:ext uri="{FF2B5EF4-FFF2-40B4-BE49-F238E27FC236}">
                <a16:creationId xmlns:a16="http://schemas.microsoft.com/office/drawing/2014/main" id="{F37A2A2B-E8EA-C9E1-D230-89B465FF2A65}"/>
              </a:ext>
            </a:extLst>
          </p:cNvPr>
          <p:cNvCxnSpPr>
            <a:cxnSpLocks/>
          </p:cNvCxnSpPr>
          <p:nvPr userDrawn="1"/>
        </p:nvCxnSpPr>
        <p:spPr>
          <a:xfrm>
            <a:off x="838200" y="1331843"/>
            <a:ext cx="1051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26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0DC66-C520-469A-AC8A-3350BC296980}"/>
              </a:ext>
            </a:extLst>
          </p:cNvPr>
          <p:cNvSpPr>
            <a:spLocks noGrp="1"/>
          </p:cNvSpPr>
          <p:nvPr>
            <p:ph type="title"/>
          </p:nvPr>
        </p:nvSpPr>
        <p:spPr/>
        <p:txBody>
          <a:bodyPr/>
          <a:lstStyle/>
          <a:p>
            <a:r>
              <a:rPr lang="de-DE"/>
              <a:t>Mastertitelformat bearbeiten</a:t>
            </a:r>
          </a:p>
        </p:txBody>
      </p:sp>
      <p:cxnSp>
        <p:nvCxnSpPr>
          <p:cNvPr id="3" name="Gerade Verbindung 2">
            <a:extLst>
              <a:ext uri="{FF2B5EF4-FFF2-40B4-BE49-F238E27FC236}">
                <a16:creationId xmlns:a16="http://schemas.microsoft.com/office/drawing/2014/main" id="{2A92928D-17B5-83FE-2764-89CC0202C947}"/>
              </a:ext>
            </a:extLst>
          </p:cNvPr>
          <p:cNvCxnSpPr>
            <a:cxnSpLocks/>
          </p:cNvCxnSpPr>
          <p:nvPr userDrawn="1"/>
        </p:nvCxnSpPr>
        <p:spPr>
          <a:xfrm>
            <a:off x="838200" y="1331843"/>
            <a:ext cx="10515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30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98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3FC3B-A35F-4095-AE3A-A4D041FEE47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F036300-3F4A-4783-BA96-783EC769B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400FB9-C6DC-47F7-8D55-C67AA83C7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AC3ED2D-7D31-4685-BA7A-2620F192623B}"/>
              </a:ext>
            </a:extLst>
          </p:cNvPr>
          <p:cNvSpPr>
            <a:spLocks noGrp="1"/>
          </p:cNvSpPr>
          <p:nvPr>
            <p:ph type="dt" sz="half" idx="10"/>
          </p:nvPr>
        </p:nvSpPr>
        <p:spPr>
          <a:xfrm>
            <a:off x="838200" y="6356350"/>
            <a:ext cx="2743200" cy="365125"/>
          </a:xfrm>
          <a:prstGeom prst="rect">
            <a:avLst/>
          </a:prstGeom>
        </p:spPr>
        <p:txBody>
          <a:bodyPr/>
          <a:lstStyle/>
          <a:p>
            <a:fld id="{4EA794B4-8503-4EE2-A725-B4F6E0EF23C6}" type="datetimeFigureOut">
              <a:rPr lang="de-DE" smtClean="0"/>
              <a:pPr/>
              <a:t>14.10.25</a:t>
            </a:fld>
            <a:endParaRPr lang="de-DE" dirty="0"/>
          </a:p>
        </p:txBody>
      </p:sp>
      <p:sp>
        <p:nvSpPr>
          <p:cNvPr id="6" name="Fußzeilenplatzhalter 5">
            <a:extLst>
              <a:ext uri="{FF2B5EF4-FFF2-40B4-BE49-F238E27FC236}">
                <a16:creationId xmlns:a16="http://schemas.microsoft.com/office/drawing/2014/main" id="{B2F5CA84-D6F9-4490-95AF-F7B95106230C}"/>
              </a:ext>
            </a:extLst>
          </p:cNvPr>
          <p:cNvSpPr>
            <a:spLocks noGrp="1"/>
          </p:cNvSpPr>
          <p:nvPr>
            <p:ph type="ftr" sz="quarter" idx="11"/>
          </p:nvPr>
        </p:nvSpPr>
        <p:spPr>
          <a:xfrm>
            <a:off x="4038600" y="6356350"/>
            <a:ext cx="4114800" cy="365125"/>
          </a:xfrm>
          <a:prstGeom prst="rect">
            <a:avLst/>
          </a:prstGeom>
        </p:spPr>
        <p:txBody>
          <a:bodyPr/>
          <a:lstStyle/>
          <a:p>
            <a:endParaRPr lang="de-DE" dirty="0"/>
          </a:p>
        </p:txBody>
      </p:sp>
      <p:sp>
        <p:nvSpPr>
          <p:cNvPr id="7" name="Foliennummernplatzhalter 6">
            <a:extLst>
              <a:ext uri="{FF2B5EF4-FFF2-40B4-BE49-F238E27FC236}">
                <a16:creationId xmlns:a16="http://schemas.microsoft.com/office/drawing/2014/main" id="{89CD9786-B7D1-41DB-8B50-73692EA3B3E5}"/>
              </a:ext>
            </a:extLst>
          </p:cNvPr>
          <p:cNvSpPr>
            <a:spLocks noGrp="1"/>
          </p:cNvSpPr>
          <p:nvPr>
            <p:ph type="sldNum" sz="quarter" idx="12"/>
          </p:nvPr>
        </p:nvSpPr>
        <p:spPr>
          <a:xfrm>
            <a:off x="8610600" y="6356350"/>
            <a:ext cx="2743200" cy="365125"/>
          </a:xfrm>
          <a:prstGeom prst="rect">
            <a:avLst/>
          </a:prstGeom>
        </p:spPr>
        <p:txBody>
          <a:bodyPr/>
          <a:lstStyle/>
          <a:p>
            <a:fld id="{F1FFF95A-94D8-4E0D-AE2F-14909F29332F}" type="slidenum">
              <a:rPr lang="de-DE" smtClean="0"/>
              <a:pPr/>
              <a:t>‹Nr.›</a:t>
            </a:fld>
            <a:endParaRPr lang="de-DE" dirty="0"/>
          </a:p>
        </p:txBody>
      </p:sp>
    </p:spTree>
    <p:extLst>
      <p:ext uri="{BB962C8B-B14F-4D97-AF65-F5344CB8AC3E}">
        <p14:creationId xmlns:p14="http://schemas.microsoft.com/office/powerpoint/2010/main" val="59777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51131-5318-41B4-ABFE-35F8F0EBB25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15A42C2-949E-438F-BFAF-8971C79DF9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34838A9B-9E80-4C14-A5CC-843F24981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64C2084-F971-4A15-9855-E6137CC004C0}"/>
              </a:ext>
            </a:extLst>
          </p:cNvPr>
          <p:cNvSpPr>
            <a:spLocks noGrp="1"/>
          </p:cNvSpPr>
          <p:nvPr>
            <p:ph type="dt" sz="half" idx="10"/>
          </p:nvPr>
        </p:nvSpPr>
        <p:spPr>
          <a:xfrm>
            <a:off x="838200" y="6356350"/>
            <a:ext cx="2743200" cy="365125"/>
          </a:xfrm>
          <a:prstGeom prst="rect">
            <a:avLst/>
          </a:prstGeom>
        </p:spPr>
        <p:txBody>
          <a:bodyPr/>
          <a:lstStyle/>
          <a:p>
            <a:fld id="{4EA794B4-8503-4EE2-A725-B4F6E0EF23C6}" type="datetimeFigureOut">
              <a:rPr lang="de-DE" smtClean="0"/>
              <a:pPr/>
              <a:t>14.10.25</a:t>
            </a:fld>
            <a:endParaRPr lang="de-DE" dirty="0"/>
          </a:p>
        </p:txBody>
      </p:sp>
      <p:sp>
        <p:nvSpPr>
          <p:cNvPr id="6" name="Fußzeilenplatzhalter 5">
            <a:extLst>
              <a:ext uri="{FF2B5EF4-FFF2-40B4-BE49-F238E27FC236}">
                <a16:creationId xmlns:a16="http://schemas.microsoft.com/office/drawing/2014/main" id="{9DF6F78A-0A5E-421F-9A71-D5613DE428E4}"/>
              </a:ext>
            </a:extLst>
          </p:cNvPr>
          <p:cNvSpPr>
            <a:spLocks noGrp="1"/>
          </p:cNvSpPr>
          <p:nvPr>
            <p:ph type="ftr" sz="quarter" idx="11"/>
          </p:nvPr>
        </p:nvSpPr>
        <p:spPr>
          <a:xfrm>
            <a:off x="4038600" y="6356350"/>
            <a:ext cx="4114800" cy="365125"/>
          </a:xfrm>
          <a:prstGeom prst="rect">
            <a:avLst/>
          </a:prstGeom>
        </p:spPr>
        <p:txBody>
          <a:bodyPr/>
          <a:lstStyle/>
          <a:p>
            <a:endParaRPr lang="de-DE" dirty="0"/>
          </a:p>
        </p:txBody>
      </p:sp>
      <p:sp>
        <p:nvSpPr>
          <p:cNvPr id="7" name="Foliennummernplatzhalter 6">
            <a:extLst>
              <a:ext uri="{FF2B5EF4-FFF2-40B4-BE49-F238E27FC236}">
                <a16:creationId xmlns:a16="http://schemas.microsoft.com/office/drawing/2014/main" id="{168FE3BC-3B73-49F5-8BE1-453CB012DBAC}"/>
              </a:ext>
            </a:extLst>
          </p:cNvPr>
          <p:cNvSpPr>
            <a:spLocks noGrp="1"/>
          </p:cNvSpPr>
          <p:nvPr>
            <p:ph type="sldNum" sz="quarter" idx="12"/>
          </p:nvPr>
        </p:nvSpPr>
        <p:spPr>
          <a:xfrm>
            <a:off x="8610600" y="6356350"/>
            <a:ext cx="2743200" cy="365125"/>
          </a:xfrm>
          <a:prstGeom prst="rect">
            <a:avLst/>
          </a:prstGeom>
        </p:spPr>
        <p:txBody>
          <a:bodyPr/>
          <a:lstStyle/>
          <a:p>
            <a:fld id="{F1FFF95A-94D8-4E0D-AE2F-14909F29332F}" type="slidenum">
              <a:rPr lang="de-DE" smtClean="0"/>
              <a:pPr/>
              <a:t>‹Nr.›</a:t>
            </a:fld>
            <a:endParaRPr lang="de-DE" dirty="0"/>
          </a:p>
        </p:txBody>
      </p:sp>
    </p:spTree>
    <p:extLst>
      <p:ext uri="{BB962C8B-B14F-4D97-AF65-F5344CB8AC3E}">
        <p14:creationId xmlns:p14="http://schemas.microsoft.com/office/powerpoint/2010/main" val="20898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0FF283C-BDCD-4187-88FC-914862989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5955ABA5-FB45-4167-BB27-7A88E50C00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E0B4AD62-F2D3-1D4E-A75E-E1834B85C550}"/>
              </a:ext>
            </a:extLst>
          </p:cNvPr>
          <p:cNvSpPr/>
          <p:nvPr userDrawn="1"/>
        </p:nvSpPr>
        <p:spPr>
          <a:xfrm>
            <a:off x="0" y="6390861"/>
            <a:ext cx="12192000" cy="467139"/>
          </a:xfrm>
          <a:prstGeom prst="rect">
            <a:avLst/>
          </a:prstGeom>
          <a:solidFill>
            <a:srgbClr val="154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C22A6E05-AA43-7B47-9AD7-262256DCFDC1}"/>
              </a:ext>
            </a:extLst>
          </p:cNvPr>
          <p:cNvSpPr/>
          <p:nvPr userDrawn="1"/>
        </p:nvSpPr>
        <p:spPr>
          <a:xfrm>
            <a:off x="0" y="6321287"/>
            <a:ext cx="12192000" cy="69574"/>
          </a:xfrm>
          <a:prstGeom prst="rect">
            <a:avLst/>
          </a:prstGeom>
          <a:solidFill>
            <a:srgbClr val="1DA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4">
            <a:extLst>
              <a:ext uri="{FF2B5EF4-FFF2-40B4-BE49-F238E27FC236}">
                <a16:creationId xmlns:a16="http://schemas.microsoft.com/office/drawing/2014/main" id="{C1C9C7AB-7647-DF4A-84F1-8718887BC87C}"/>
              </a:ext>
            </a:extLst>
          </p:cNvPr>
          <p:cNvSpPr txBox="1">
            <a:spLocks/>
          </p:cNvSpPr>
          <p:nvPr userDrawn="1"/>
        </p:nvSpPr>
        <p:spPr>
          <a:xfrm>
            <a:off x="8961782" y="6443180"/>
            <a:ext cx="2411896" cy="356154"/>
          </a:xfrm>
          <a:prstGeom prst="rect">
            <a:avLst/>
          </a:prstGeom>
        </p:spPr>
        <p:txBody>
          <a:bodyPr vert="horz" lIns="91440" tIns="45720" rIns="91440" bIns="45720" rtlCol="0" anchor="ctr"/>
          <a:lstStyle>
            <a:defPPr>
              <a:defRPr lang="de-DE"/>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©2025 – PPM PLUS Weiterbildung</a:t>
            </a:r>
          </a:p>
        </p:txBody>
      </p:sp>
      <p:pic>
        <p:nvPicPr>
          <p:cNvPr id="5" name="Grafik 4">
            <a:extLst>
              <a:ext uri="{FF2B5EF4-FFF2-40B4-BE49-F238E27FC236}">
                <a16:creationId xmlns:a16="http://schemas.microsoft.com/office/drawing/2014/main" id="{B075487C-8571-BB4E-9926-E9941A262A6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spTree>
    <p:extLst>
      <p:ext uri="{BB962C8B-B14F-4D97-AF65-F5344CB8AC3E}">
        <p14:creationId xmlns:p14="http://schemas.microsoft.com/office/powerpoint/2010/main" val="673650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kern="1200">
          <a:solidFill>
            <a:srgbClr val="154C7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CA2A5"/>
        </a:buClr>
        <a:buFont typeface="Wingdings"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DA29B"/>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DA2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DA29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DA2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jpeg"/><Relationship Id="rId7" Type="http://schemas.openxmlformats.org/officeDocument/2006/relationships/image" Target="../media/image18.png"/><Relationship Id="rId12"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jpeg"/><Relationship Id="rId7" Type="http://schemas.openxmlformats.org/officeDocument/2006/relationships/image" Target="../media/image18.png"/><Relationship Id="rId12"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jpeg"/><Relationship Id="rId7" Type="http://schemas.openxmlformats.org/officeDocument/2006/relationships/image" Target="../media/image18.png"/><Relationship Id="rId12" Type="http://schemas.microsoft.com/office/2007/relationships/hdphoto" Target="../media/hdphoto4.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jpeg"/><Relationship Id="rId7" Type="http://schemas.openxmlformats.org/officeDocument/2006/relationships/image" Target="../media/image18.png"/><Relationship Id="rId12" Type="http://schemas.microsoft.com/office/2007/relationships/hdphoto" Target="../media/hdphoto4.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jpeg"/><Relationship Id="rId7" Type="http://schemas.openxmlformats.org/officeDocument/2006/relationships/image" Target="../media/image18.png"/><Relationship Id="rId12" Type="http://schemas.microsoft.com/office/2007/relationships/hdphoto" Target="../media/hdphoto4.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jpeg"/><Relationship Id="rId7" Type="http://schemas.openxmlformats.org/officeDocument/2006/relationships/image" Target="../media/image18.png"/><Relationship Id="rId12"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A4259-224B-4084-ADF2-EC330DAA3922}"/>
              </a:ext>
            </a:extLst>
          </p:cNvPr>
          <p:cNvSpPr>
            <a:spLocks noGrp="1"/>
          </p:cNvSpPr>
          <p:nvPr>
            <p:ph type="title"/>
          </p:nvPr>
        </p:nvSpPr>
        <p:spPr/>
        <p:txBody>
          <a:bodyPr/>
          <a:lstStyle/>
          <a:p>
            <a:r>
              <a:rPr lang="de-DE" dirty="0"/>
              <a:t>Hinweise für Sie als PDL</a:t>
            </a:r>
          </a:p>
        </p:txBody>
      </p:sp>
      <p:graphicFrame>
        <p:nvGraphicFramePr>
          <p:cNvPr id="6" name="Inhaltsplatzhalter 2">
            <a:extLst>
              <a:ext uri="{FF2B5EF4-FFF2-40B4-BE49-F238E27FC236}">
                <a16:creationId xmlns:a16="http://schemas.microsoft.com/office/drawing/2014/main" id="{59150888-3E61-F64D-B504-0910AE2FDFA1}"/>
              </a:ext>
            </a:extLst>
          </p:cNvPr>
          <p:cNvGraphicFramePr>
            <a:graphicFrameLocks/>
          </p:cNvGraphicFramePr>
          <p:nvPr/>
        </p:nvGraphicFramePr>
        <p:xfrm>
          <a:off x="553367" y="1690688"/>
          <a:ext cx="11085265" cy="437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tern mit 5 Zacken 12">
            <a:extLst>
              <a:ext uri="{FF2B5EF4-FFF2-40B4-BE49-F238E27FC236}">
                <a16:creationId xmlns:a16="http://schemas.microsoft.com/office/drawing/2014/main" id="{69CCD93C-5E28-D24C-BE59-78E09B2A1B9D}"/>
              </a:ext>
            </a:extLst>
          </p:cNvPr>
          <p:cNvSpPr/>
          <p:nvPr/>
        </p:nvSpPr>
        <p:spPr>
          <a:xfrm>
            <a:off x="968375" y="4415736"/>
            <a:ext cx="409575" cy="387350"/>
          </a:xfrm>
          <a:prstGeom prst="star5">
            <a:avLst>
              <a:gd name="adj" fmla="val 1914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4684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D677-5DB0-DD8E-0B7C-B844CCEC17DE}"/>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679C8109-387E-7309-0D8B-C9085B81415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326955"/>
          </a:xfrm>
          <a:prstGeom prst="rect">
            <a:avLst/>
          </a:prstGeom>
        </p:spPr>
      </p:pic>
      <p:sp>
        <p:nvSpPr>
          <p:cNvPr id="2" name="Titel 1">
            <a:extLst>
              <a:ext uri="{FF2B5EF4-FFF2-40B4-BE49-F238E27FC236}">
                <a16:creationId xmlns:a16="http://schemas.microsoft.com/office/drawing/2014/main" id="{1678324C-EB7E-E8BC-D4AD-2C07E31E8F3E}"/>
              </a:ext>
            </a:extLst>
          </p:cNvPr>
          <p:cNvSpPr>
            <a:spLocks noGrp="1"/>
          </p:cNvSpPr>
          <p:nvPr>
            <p:ph type="title"/>
          </p:nvPr>
        </p:nvSpPr>
        <p:spPr/>
        <p:txBody>
          <a:bodyPr/>
          <a:lstStyle/>
          <a:p>
            <a:r>
              <a:rPr lang="de-DE" dirty="0"/>
              <a:t>Einführung</a:t>
            </a:r>
          </a:p>
        </p:txBody>
      </p:sp>
      <p:sp>
        <p:nvSpPr>
          <p:cNvPr id="3" name="Inhaltsplatzhalter 2">
            <a:extLst>
              <a:ext uri="{FF2B5EF4-FFF2-40B4-BE49-F238E27FC236}">
                <a16:creationId xmlns:a16="http://schemas.microsoft.com/office/drawing/2014/main" id="{0C2A4D8A-13D3-3749-1996-B2E011445A91}"/>
              </a:ext>
            </a:extLst>
          </p:cNvPr>
          <p:cNvSpPr>
            <a:spLocks noGrp="1"/>
          </p:cNvSpPr>
          <p:nvPr>
            <p:ph idx="1"/>
          </p:nvPr>
        </p:nvSpPr>
        <p:spPr>
          <a:xfrm>
            <a:off x="0" y="3163477"/>
            <a:ext cx="12192000" cy="1441180"/>
          </a:xfrm>
          <a:solidFill>
            <a:schemeClr val="bg1">
              <a:alpha val="74000"/>
            </a:schemeClr>
          </a:solidFill>
        </p:spPr>
        <p:txBody>
          <a:bodyPr>
            <a:normAutofit/>
          </a:bodyPr>
          <a:lstStyle/>
          <a:p>
            <a:pPr marL="0" indent="0" algn="ctr">
              <a:buNone/>
            </a:pPr>
            <a:endParaRPr lang="de-DE" dirty="0">
              <a:highlight>
                <a:srgbClr val="FFFF00"/>
              </a:highlight>
            </a:endParaRPr>
          </a:p>
          <a:p>
            <a:pPr marL="0" indent="0" algn="ctr">
              <a:buNone/>
            </a:pPr>
            <a:r>
              <a:rPr lang="de-DE" dirty="0"/>
              <a:t>Warum ist Feedback wichtig?</a:t>
            </a:r>
          </a:p>
          <a:p>
            <a:pPr marL="0" indent="0" algn="ctr">
              <a:buNone/>
            </a:pPr>
            <a:endParaRPr lang="de-DE" dirty="0">
              <a:highlight>
                <a:srgbClr val="FFFF00"/>
              </a:highlight>
            </a:endParaRPr>
          </a:p>
          <a:p>
            <a:pPr marL="0" indent="0" algn="ctr">
              <a:buNone/>
            </a:pPr>
            <a:endParaRPr lang="de-DE" dirty="0">
              <a:highlight>
                <a:srgbClr val="FFFF00"/>
              </a:highlight>
            </a:endParaRPr>
          </a:p>
          <a:p>
            <a:pPr marL="0" indent="0">
              <a:buNone/>
            </a:pPr>
            <a:endParaRPr lang="de-DE" sz="2200" dirty="0">
              <a:highlight>
                <a:srgbClr val="FFFF00"/>
              </a:highlight>
            </a:endParaRPr>
          </a:p>
        </p:txBody>
      </p:sp>
      <p:pic>
        <p:nvPicPr>
          <p:cNvPr id="6" name="Grafik 5">
            <a:extLst>
              <a:ext uri="{FF2B5EF4-FFF2-40B4-BE49-F238E27FC236}">
                <a16:creationId xmlns:a16="http://schemas.microsoft.com/office/drawing/2014/main" id="{7B2C0194-7F5A-4945-B518-C3220D0C59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spTree>
    <p:extLst>
      <p:ext uri="{BB962C8B-B14F-4D97-AF65-F5344CB8AC3E}">
        <p14:creationId xmlns:p14="http://schemas.microsoft.com/office/powerpoint/2010/main" val="277476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08301-FCBC-9932-82E0-AE0D78951A8D}"/>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93FEA325-7B45-2A60-5D5A-4C9152F4D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7414" y="1690688"/>
            <a:ext cx="8937171" cy="4355097"/>
          </a:xfrm>
          <a:prstGeom prst="rect">
            <a:avLst/>
          </a:prstGeom>
        </p:spPr>
      </p:pic>
      <p:sp>
        <p:nvSpPr>
          <p:cNvPr id="2" name="Titel 1">
            <a:extLst>
              <a:ext uri="{FF2B5EF4-FFF2-40B4-BE49-F238E27FC236}">
                <a16:creationId xmlns:a16="http://schemas.microsoft.com/office/drawing/2014/main" id="{D1046AA4-5145-7075-21A2-56F590326CC5}"/>
              </a:ext>
            </a:extLst>
          </p:cNvPr>
          <p:cNvSpPr>
            <a:spLocks noGrp="1"/>
          </p:cNvSpPr>
          <p:nvPr>
            <p:ph type="title"/>
          </p:nvPr>
        </p:nvSpPr>
        <p:spPr/>
        <p:txBody>
          <a:bodyPr/>
          <a:lstStyle/>
          <a:p>
            <a:r>
              <a:rPr lang="de-DE" dirty="0"/>
              <a:t>Einführung</a:t>
            </a:r>
          </a:p>
        </p:txBody>
      </p:sp>
      <p:sp>
        <p:nvSpPr>
          <p:cNvPr id="3" name="Inhaltsplatzhalter 2">
            <a:extLst>
              <a:ext uri="{FF2B5EF4-FFF2-40B4-BE49-F238E27FC236}">
                <a16:creationId xmlns:a16="http://schemas.microsoft.com/office/drawing/2014/main" id="{6CABF487-836D-85A3-A2D7-B018E33BAF5D}"/>
              </a:ext>
            </a:extLst>
          </p:cNvPr>
          <p:cNvSpPr>
            <a:spLocks noGrp="1"/>
          </p:cNvSpPr>
          <p:nvPr>
            <p:ph idx="1"/>
          </p:nvPr>
        </p:nvSpPr>
        <p:spPr>
          <a:xfrm>
            <a:off x="838200" y="1825625"/>
            <a:ext cx="6983186" cy="4351338"/>
          </a:xfrm>
        </p:spPr>
        <p:txBody>
          <a:bodyPr>
            <a:normAutofit/>
          </a:bodyPr>
          <a:lstStyle/>
          <a:p>
            <a:pPr marL="0" indent="0" algn="ctr">
              <a:buNone/>
            </a:pPr>
            <a:endParaRPr lang="de-DE" dirty="0">
              <a:highlight>
                <a:srgbClr val="FFFF00"/>
              </a:highlight>
            </a:endParaRPr>
          </a:p>
          <a:p>
            <a:pPr marL="0" indent="0" algn="ctr">
              <a:buNone/>
            </a:pPr>
            <a:endParaRPr lang="de-DE" dirty="0">
              <a:highlight>
                <a:srgbClr val="FFFF00"/>
              </a:highlight>
            </a:endParaRPr>
          </a:p>
          <a:p>
            <a:pPr marL="0" indent="0" algn="ctr">
              <a:buNone/>
            </a:pPr>
            <a:r>
              <a:rPr lang="de-DE" dirty="0"/>
              <a:t>Ziel des heutigen Kurses:</a:t>
            </a:r>
          </a:p>
          <a:p>
            <a:pPr marL="0" indent="0" algn="ctr">
              <a:buNone/>
            </a:pPr>
            <a:endParaRPr lang="de-DE" dirty="0"/>
          </a:p>
          <a:p>
            <a:pPr marL="0" indent="0" algn="ctr">
              <a:buNone/>
            </a:pPr>
            <a:r>
              <a:rPr lang="de-DE" dirty="0"/>
              <a:t>Kritik als </a:t>
            </a:r>
            <a:r>
              <a:rPr lang="de-DE" u="sng" dirty="0"/>
              <a:t>Chance</a:t>
            </a:r>
            <a:r>
              <a:rPr lang="de-DE" dirty="0"/>
              <a:t> sehen!</a:t>
            </a:r>
          </a:p>
          <a:p>
            <a:pPr marL="0" indent="0" algn="ctr">
              <a:buNone/>
            </a:pPr>
            <a:endParaRPr lang="de-DE" dirty="0">
              <a:highlight>
                <a:srgbClr val="FFFF00"/>
              </a:highlight>
            </a:endParaRPr>
          </a:p>
          <a:p>
            <a:pPr marL="0" indent="0" algn="ctr">
              <a:buNone/>
            </a:pPr>
            <a:endParaRPr lang="de-DE" dirty="0">
              <a:highlight>
                <a:srgbClr val="FFFF00"/>
              </a:highlight>
            </a:endParaRPr>
          </a:p>
          <a:p>
            <a:pPr marL="0" indent="0">
              <a:buNone/>
            </a:pPr>
            <a:endParaRPr lang="de-DE" sz="2200" dirty="0">
              <a:highlight>
                <a:srgbClr val="FFFF00"/>
              </a:highlight>
            </a:endParaRPr>
          </a:p>
        </p:txBody>
      </p:sp>
    </p:spTree>
    <p:extLst>
      <p:ext uri="{BB962C8B-B14F-4D97-AF65-F5344CB8AC3E}">
        <p14:creationId xmlns:p14="http://schemas.microsoft.com/office/powerpoint/2010/main" val="260966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CA853-0B0F-EECF-48D3-B66F6D62F3A2}"/>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F14D7B6A-71BD-218C-4517-6FBE0D8685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325755"/>
          </a:xfrm>
          <a:prstGeom prst="rect">
            <a:avLst/>
          </a:prstGeom>
        </p:spPr>
      </p:pic>
      <p:sp>
        <p:nvSpPr>
          <p:cNvPr id="2" name="Titel 1">
            <a:extLst>
              <a:ext uri="{FF2B5EF4-FFF2-40B4-BE49-F238E27FC236}">
                <a16:creationId xmlns:a16="http://schemas.microsoft.com/office/drawing/2014/main" id="{665485A0-37A0-2B13-28D7-C39A37A103BB}"/>
              </a:ext>
            </a:extLst>
          </p:cNvPr>
          <p:cNvSpPr>
            <a:spLocks noGrp="1"/>
          </p:cNvSpPr>
          <p:nvPr>
            <p:ph type="title"/>
          </p:nvPr>
        </p:nvSpPr>
        <p:spPr/>
        <p:txBody>
          <a:bodyPr/>
          <a:lstStyle/>
          <a:p>
            <a:r>
              <a:rPr lang="de-DE" dirty="0"/>
              <a:t>Gliederung</a:t>
            </a:r>
          </a:p>
        </p:txBody>
      </p:sp>
      <p:pic>
        <p:nvPicPr>
          <p:cNvPr id="6" name="Grafik 5">
            <a:extLst>
              <a:ext uri="{FF2B5EF4-FFF2-40B4-BE49-F238E27FC236}">
                <a16:creationId xmlns:a16="http://schemas.microsoft.com/office/drawing/2014/main" id="{0AD0851A-BF9D-E6E8-E394-3559489845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pic>
        <p:nvPicPr>
          <p:cNvPr id="8" name="Grafik 7">
            <a:extLst>
              <a:ext uri="{FF2B5EF4-FFF2-40B4-BE49-F238E27FC236}">
                <a16:creationId xmlns:a16="http://schemas.microsoft.com/office/drawing/2014/main" id="{BFE190E0-03ED-55D5-FB05-FE6F505CE388}"/>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895" b="89955" l="9937" r="90063">
                        <a14:foregroundMark x1="90189" y1="35682" x2="90189" y2="35682"/>
                      </a14:backgroundRemoval>
                    </a14:imgEffect>
                  </a14:imgLayer>
                </a14:imgProps>
              </a:ext>
              <a:ext uri="{28A0092B-C50C-407E-A947-70E740481C1C}">
                <a14:useLocalDpi xmlns:a14="http://schemas.microsoft.com/office/drawing/2010/main"/>
              </a:ext>
            </a:extLst>
          </a:blip>
          <a:srcRect/>
          <a:stretch/>
        </p:blipFill>
        <p:spPr>
          <a:xfrm rot="1245161">
            <a:off x="8011733" y="1407317"/>
            <a:ext cx="997528" cy="836613"/>
          </a:xfrm>
          <a:prstGeom prst="rect">
            <a:avLst/>
          </a:prstGeom>
        </p:spPr>
      </p:pic>
      <p:pic>
        <p:nvPicPr>
          <p:cNvPr id="10" name="Grafik 9">
            <a:extLst>
              <a:ext uri="{FF2B5EF4-FFF2-40B4-BE49-F238E27FC236}">
                <a16:creationId xmlns:a16="http://schemas.microsoft.com/office/drawing/2014/main" id="{14F6A3E5-3BDB-BFF0-319F-F26DDB0E9AC7}"/>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938" b="89938" l="9890" r="89973">
                        <a14:foregroundMark x1="13187" y1="61491" x2="13187" y2="61491"/>
                        <a14:foregroundMark x1="63187" y1="38509" x2="63462" y2="39503"/>
                        <a14:backgroundMark x1="30632" y1="63106" x2="30632" y2="63106"/>
                        <a14:backgroundMark x1="32692" y1="58261" x2="43269" y2="65093"/>
                        <a14:backgroundMark x1="29808" y1="63106" x2="39011" y2="56273"/>
                        <a14:backgroundMark x1="44093" y1="66584" x2="62912" y2="63478"/>
                        <a14:backgroundMark x1="66209" y1="61615" x2="76374" y2="55901"/>
                        <a14:backgroundMark x1="15522" y1="60248" x2="24313" y2="72795"/>
                        <a14:backgroundMark x1="57555" y1="40497" x2="68407" y2="40124"/>
                        <a14:backgroundMark x1="68681" y1="40124" x2="64286" y2="45466"/>
                        <a14:backgroundMark x1="55220" y1="51180" x2="59753" y2="53665"/>
                      </a14:backgroundRemoval>
                    </a14:imgEffect>
                  </a14:imgLayer>
                </a14:imgProps>
              </a:ext>
              <a:ext uri="{28A0092B-C50C-407E-A947-70E740481C1C}">
                <a14:useLocalDpi xmlns:a14="http://schemas.microsoft.com/office/drawing/2010/main"/>
              </a:ext>
            </a:extLst>
          </a:blip>
          <a:srcRect/>
          <a:stretch/>
        </p:blipFill>
        <p:spPr>
          <a:xfrm>
            <a:off x="9971903" y="3524193"/>
            <a:ext cx="1511779" cy="1670236"/>
          </a:xfrm>
          <a:prstGeom prst="rect">
            <a:avLst/>
          </a:prstGeom>
        </p:spPr>
      </p:pic>
      <p:pic>
        <p:nvPicPr>
          <p:cNvPr id="12" name="Grafik 11">
            <a:extLst>
              <a:ext uri="{FF2B5EF4-FFF2-40B4-BE49-F238E27FC236}">
                <a16:creationId xmlns:a16="http://schemas.microsoft.com/office/drawing/2014/main" id="{0A71B08C-FFD3-24FF-D099-EFFD46C106F6}"/>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9952" b="89808" l="8901" r="89847">
                        <a14:foregroundMark x1="56606" y1="71343" x2="67316" y2="78777"/>
                        <a14:foregroundMark x1="9179" y1="30216" x2="8901" y2="32014"/>
                        <a14:backgroundMark x1="65090" y1="62350" x2="69402" y2="66667"/>
                        <a14:backgroundMark x1="68289" y1="64508" x2="71488" y2="68465"/>
                        <a14:backgroundMark x1="58414" y1="69904" x2="41864" y2="65707"/>
                        <a14:backgroundMark x1="49652" y1="69904" x2="61335" y2="70264"/>
                        <a14:backgroundMark x1="41586" y1="64149" x2="28512" y2="51439"/>
                        <a14:backgroundMark x1="52434" y1="71223" x2="56328" y2="72422"/>
                        <a14:backgroundMark x1="56328" y1="72062" x2="58136" y2="73022"/>
                        <a14:backgroundMark x1="38804" y1="60911" x2="32128" y2="55396"/>
                        <a14:backgroundMark x1="32128" y1="55036" x2="36300" y2="59353"/>
                        <a14:backgroundMark x1="28929" y1="51799" x2="32406" y2="56595"/>
                        <a14:backgroundMark x1="36996" y1="58753" x2="42281" y2="65108"/>
                        <a14:backgroundMark x1="43394" y1="63909" x2="52851" y2="66667"/>
                        <a14:backgroundMark x1="56050" y1="72062" x2="58414" y2="72662"/>
                        <a14:backgroundMark x1="53129" y1="71823" x2="58136" y2="72062"/>
                        <a14:backgroundMark x1="53268" y1="71223" x2="59944" y2="72062"/>
                      </a14:backgroundRemoval>
                    </a14:imgEffect>
                  </a14:imgLayer>
                </a14:imgProps>
              </a:ext>
              <a:ext uri="{28A0092B-C50C-407E-A947-70E740481C1C}">
                <a14:useLocalDpi xmlns:a14="http://schemas.microsoft.com/office/drawing/2010/main"/>
              </a:ext>
            </a:extLst>
          </a:blip>
          <a:srcRect/>
          <a:stretch/>
        </p:blipFill>
        <p:spPr>
          <a:xfrm>
            <a:off x="8125691" y="3792379"/>
            <a:ext cx="979728" cy="1135793"/>
          </a:xfrm>
          <a:prstGeom prst="rect">
            <a:avLst/>
          </a:prstGeom>
        </p:spPr>
      </p:pic>
      <p:pic>
        <p:nvPicPr>
          <p:cNvPr id="14" name="Grafik 13">
            <a:extLst>
              <a:ext uri="{FF2B5EF4-FFF2-40B4-BE49-F238E27FC236}">
                <a16:creationId xmlns:a16="http://schemas.microsoft.com/office/drawing/2014/main" id="{559EEB04-8989-4EE0-BC92-9B4E0E809CA7}"/>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96" b="89974" l="9949" r="89882">
                        <a14:foregroundMark x1="50759" y1="79818" x2="35750" y2="66536"/>
                        <a14:backgroundMark x1="52614" y1="71745" x2="52277" y2="68880"/>
                        <a14:backgroundMark x1="50927" y1="71745" x2="45868" y2="69661"/>
                        <a14:backgroundMark x1="49916" y1="76432" x2="51939" y2="67578"/>
                        <a14:backgroundMark x1="38954" y1="65755" x2="46374" y2="64323"/>
                      </a14:backgroundRemoval>
                    </a14:imgEffect>
                  </a14:imgLayer>
                </a14:imgProps>
              </a:ext>
              <a:ext uri="{28A0092B-C50C-407E-A947-70E740481C1C}">
                <a14:useLocalDpi xmlns:a14="http://schemas.microsoft.com/office/drawing/2010/main"/>
              </a:ext>
            </a:extLst>
          </a:blip>
          <a:srcRect/>
          <a:stretch/>
        </p:blipFill>
        <p:spPr>
          <a:xfrm>
            <a:off x="10105202" y="1794700"/>
            <a:ext cx="925551" cy="1198579"/>
          </a:xfrm>
          <a:prstGeom prst="rect">
            <a:avLst/>
          </a:prstGeom>
        </p:spPr>
      </p:pic>
      <p:sp>
        <p:nvSpPr>
          <p:cNvPr id="9" name="Inhaltsplatzhalter 2">
            <a:extLst>
              <a:ext uri="{FF2B5EF4-FFF2-40B4-BE49-F238E27FC236}">
                <a16:creationId xmlns:a16="http://schemas.microsoft.com/office/drawing/2014/main" id="{53BF6A88-E84C-0021-9A9E-426C0E561775}"/>
              </a:ext>
            </a:extLst>
          </p:cNvPr>
          <p:cNvSpPr>
            <a:spLocks noGrp="1"/>
          </p:cNvSpPr>
          <p:nvPr>
            <p:ph idx="1"/>
          </p:nvPr>
        </p:nvSpPr>
        <p:spPr>
          <a:xfrm>
            <a:off x="838200" y="1825625"/>
            <a:ext cx="6077592" cy="4351338"/>
          </a:xfrm>
          <a:noFill/>
        </p:spPr>
        <p:txBody>
          <a:bodyPr>
            <a:normAutofit/>
          </a:bodyPr>
          <a:lstStyle/>
          <a:p>
            <a:pPr marL="465138" indent="-465138">
              <a:buClr>
                <a:schemeClr val="bg1">
                  <a:lumMod val="75000"/>
                </a:schemeClr>
              </a:buClr>
            </a:pPr>
            <a:r>
              <a:rPr lang="de-DE" dirty="0">
                <a:solidFill>
                  <a:schemeClr val="bg1">
                    <a:lumMod val="75000"/>
                  </a:schemeClr>
                </a:solidFill>
              </a:rPr>
              <a:t>Einführung</a:t>
            </a:r>
          </a:p>
          <a:p>
            <a:pPr marL="465138" indent="-465138">
              <a:buClr>
                <a:schemeClr val="bg1"/>
              </a:buClr>
            </a:pPr>
            <a:r>
              <a:rPr lang="de-DE" b="1" dirty="0">
                <a:solidFill>
                  <a:schemeClr val="bg1"/>
                </a:solidFill>
              </a:rPr>
              <a:t>Merkmale konstruktiver vs. destruktiver Kritik</a:t>
            </a:r>
          </a:p>
          <a:p>
            <a:pPr marL="465138" indent="-465138">
              <a:buClr>
                <a:schemeClr val="bg1">
                  <a:lumMod val="75000"/>
                </a:schemeClr>
              </a:buClr>
            </a:pPr>
            <a:r>
              <a:rPr lang="de-DE" dirty="0">
                <a:solidFill>
                  <a:schemeClr val="bg1">
                    <a:lumMod val="75000"/>
                  </a:schemeClr>
                </a:solidFill>
              </a:rPr>
              <a:t>Grundprinzipien für vernünftiges Feedback</a:t>
            </a:r>
          </a:p>
          <a:p>
            <a:pPr marL="465138" indent="-465138">
              <a:buClr>
                <a:schemeClr val="bg1">
                  <a:lumMod val="75000"/>
                </a:schemeClr>
              </a:buClr>
            </a:pPr>
            <a:r>
              <a:rPr lang="de-DE" dirty="0">
                <a:solidFill>
                  <a:schemeClr val="bg1">
                    <a:lumMod val="75000"/>
                  </a:schemeClr>
                </a:solidFill>
              </a:rPr>
              <a:t>Strategien für konstruktives Feedback</a:t>
            </a:r>
          </a:p>
          <a:p>
            <a:pPr marL="465138" indent="-465138">
              <a:buClr>
                <a:schemeClr val="bg1">
                  <a:lumMod val="75000"/>
                </a:schemeClr>
              </a:buClr>
            </a:pPr>
            <a:r>
              <a:rPr lang="de-DE" dirty="0">
                <a:solidFill>
                  <a:schemeClr val="bg1">
                    <a:lumMod val="75000"/>
                  </a:schemeClr>
                </a:solidFill>
              </a:rPr>
              <a:t>Strategien für die Annahme von Kritik</a:t>
            </a:r>
          </a:p>
          <a:p>
            <a:pPr marL="465138" indent="-465138">
              <a:buClr>
                <a:schemeClr val="bg1">
                  <a:lumMod val="75000"/>
                </a:schemeClr>
              </a:buClr>
            </a:pPr>
            <a:r>
              <a:rPr lang="de-DE" dirty="0">
                <a:solidFill>
                  <a:schemeClr val="bg1">
                    <a:lumMod val="75000"/>
                  </a:schemeClr>
                </a:solidFill>
              </a:rPr>
              <a:t>Zusammenfassung</a:t>
            </a:r>
          </a:p>
          <a:p>
            <a:pPr marL="0" indent="0">
              <a:buNone/>
            </a:pPr>
            <a:endParaRPr lang="de-DE" dirty="0">
              <a:solidFill>
                <a:schemeClr val="bg1">
                  <a:lumMod val="65000"/>
                </a:schemeClr>
              </a:solidFill>
              <a:highlight>
                <a:srgbClr val="FFFF00"/>
              </a:highlight>
            </a:endParaRPr>
          </a:p>
          <a:p>
            <a:endParaRPr lang="de-DE" dirty="0">
              <a:solidFill>
                <a:schemeClr val="bg1">
                  <a:lumMod val="65000"/>
                </a:schemeClr>
              </a:solidFill>
              <a:highlight>
                <a:srgbClr val="FFFF00"/>
              </a:highlight>
            </a:endParaRPr>
          </a:p>
        </p:txBody>
      </p:sp>
    </p:spTree>
    <p:extLst>
      <p:ext uri="{BB962C8B-B14F-4D97-AF65-F5344CB8AC3E}">
        <p14:creationId xmlns:p14="http://schemas.microsoft.com/office/powerpoint/2010/main" val="355469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CC75-6CBA-7DB3-814F-305FF78F68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84C00B-722B-F15B-09C8-385221478A55}"/>
              </a:ext>
            </a:extLst>
          </p:cNvPr>
          <p:cNvSpPr>
            <a:spLocks noGrp="1"/>
          </p:cNvSpPr>
          <p:nvPr>
            <p:ph type="title"/>
          </p:nvPr>
        </p:nvSpPr>
        <p:spPr>
          <a:xfrm>
            <a:off x="839788" y="120190"/>
            <a:ext cx="10515600" cy="1325563"/>
          </a:xfrm>
        </p:spPr>
        <p:txBody>
          <a:bodyPr/>
          <a:lstStyle/>
          <a:p>
            <a:r>
              <a:rPr lang="de-DE" dirty="0"/>
              <a:t>Sie sind dran! Merkmale konstruktiver vs. destruktiver Kritik</a:t>
            </a:r>
          </a:p>
        </p:txBody>
      </p:sp>
      <p:sp>
        <p:nvSpPr>
          <p:cNvPr id="3" name="Textplatzhalter 2">
            <a:extLst>
              <a:ext uri="{FF2B5EF4-FFF2-40B4-BE49-F238E27FC236}">
                <a16:creationId xmlns:a16="http://schemas.microsoft.com/office/drawing/2014/main" id="{3738DF5E-A510-F524-6649-B094CEC784D5}"/>
              </a:ext>
            </a:extLst>
          </p:cNvPr>
          <p:cNvSpPr>
            <a:spLocks noGrp="1"/>
          </p:cNvSpPr>
          <p:nvPr>
            <p:ph type="body" idx="1"/>
          </p:nvPr>
        </p:nvSpPr>
        <p:spPr/>
        <p:txBody>
          <a:bodyPr/>
          <a:lstStyle/>
          <a:p>
            <a:r>
              <a:rPr lang="de-DE" dirty="0"/>
              <a:t>Konstruktiv</a:t>
            </a:r>
          </a:p>
        </p:txBody>
      </p:sp>
      <p:sp>
        <p:nvSpPr>
          <p:cNvPr id="4" name="Inhaltsplatzhalter 3">
            <a:extLst>
              <a:ext uri="{FF2B5EF4-FFF2-40B4-BE49-F238E27FC236}">
                <a16:creationId xmlns:a16="http://schemas.microsoft.com/office/drawing/2014/main" id="{39732E01-6204-1068-CEC6-12E29045424E}"/>
              </a:ext>
            </a:extLst>
          </p:cNvPr>
          <p:cNvSpPr>
            <a:spLocks noGrp="1"/>
          </p:cNvSpPr>
          <p:nvPr>
            <p:ph sz="half" idx="2"/>
          </p:nvPr>
        </p:nvSpPr>
        <p:spPr>
          <a:xfrm>
            <a:off x="498135" y="3206069"/>
            <a:ext cx="5157787" cy="3684588"/>
          </a:xfrm>
        </p:spPr>
        <p:txBody>
          <a:bodyPr/>
          <a:lstStyle/>
          <a:p>
            <a:r>
              <a:rPr lang="de-DE" dirty="0"/>
              <a:t>Sammeln Sie jeweils Beispiele!</a:t>
            </a:r>
          </a:p>
        </p:txBody>
      </p:sp>
      <p:sp>
        <p:nvSpPr>
          <p:cNvPr id="5" name="Textplatzhalter 4">
            <a:extLst>
              <a:ext uri="{FF2B5EF4-FFF2-40B4-BE49-F238E27FC236}">
                <a16:creationId xmlns:a16="http://schemas.microsoft.com/office/drawing/2014/main" id="{09C3390F-A00C-0E5D-2B0A-4E7C4A8DAF3D}"/>
              </a:ext>
            </a:extLst>
          </p:cNvPr>
          <p:cNvSpPr>
            <a:spLocks noGrp="1"/>
          </p:cNvSpPr>
          <p:nvPr>
            <p:ph type="body" sz="quarter" idx="3"/>
          </p:nvPr>
        </p:nvSpPr>
        <p:spPr>
          <a:xfrm>
            <a:off x="3256982" y="1681161"/>
            <a:ext cx="5183188" cy="823912"/>
          </a:xfrm>
        </p:spPr>
        <p:txBody>
          <a:bodyPr/>
          <a:lstStyle/>
          <a:p>
            <a:r>
              <a:rPr lang="de-DE" dirty="0"/>
              <a:t>Destruktiv</a:t>
            </a:r>
          </a:p>
        </p:txBody>
      </p:sp>
      <p:pic>
        <p:nvPicPr>
          <p:cNvPr id="7" name="Grafik 6">
            <a:extLst>
              <a:ext uri="{FF2B5EF4-FFF2-40B4-BE49-F238E27FC236}">
                <a16:creationId xmlns:a16="http://schemas.microsoft.com/office/drawing/2014/main" id="{0182B671-DE43-00E2-B537-992F211C2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7574" y="1923254"/>
            <a:ext cx="5932548" cy="3955031"/>
          </a:xfrm>
          <a:prstGeom prst="rect">
            <a:avLst/>
          </a:prstGeom>
        </p:spPr>
      </p:pic>
    </p:spTree>
    <p:extLst>
      <p:ext uri="{BB962C8B-B14F-4D97-AF65-F5344CB8AC3E}">
        <p14:creationId xmlns:p14="http://schemas.microsoft.com/office/powerpoint/2010/main" val="377142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09E56AE-C36C-535A-00F6-380D65E7A575}"/>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8494" b="94639" l="9966" r="89982">
                        <a14:foregroundMark x1="70049" y1="8494" x2="70049" y2="8494"/>
                        <a14:foregroundMark x1="36896" y1="94699" x2="36896" y2="94699"/>
                        <a14:foregroundMark x1="61813" y1="77349" x2="61813" y2="77349"/>
                        <a14:foregroundMark x1="65556" y1="92229" x2="65556" y2="92229"/>
                      </a14:backgroundRemoval>
                    </a14:imgEffect>
                  </a14:imgLayer>
                </a14:imgProps>
              </a:ext>
              <a:ext uri="{28A0092B-C50C-407E-A947-70E740481C1C}">
                <a14:useLocalDpi xmlns:a14="http://schemas.microsoft.com/office/drawing/2010/main"/>
              </a:ext>
            </a:extLst>
          </a:blip>
          <a:srcRect/>
          <a:stretch>
            <a:fillRect/>
          </a:stretch>
        </p:blipFill>
        <p:spPr>
          <a:xfrm flipH="1">
            <a:off x="1496291" y="3369179"/>
            <a:ext cx="8478982" cy="2939143"/>
          </a:xfrm>
          <a:prstGeom prst="rect">
            <a:avLst/>
          </a:prstGeom>
        </p:spPr>
      </p:pic>
      <p:sp>
        <p:nvSpPr>
          <p:cNvPr id="2" name="Titel 1">
            <a:extLst>
              <a:ext uri="{FF2B5EF4-FFF2-40B4-BE49-F238E27FC236}">
                <a16:creationId xmlns:a16="http://schemas.microsoft.com/office/drawing/2014/main" id="{55F41D38-4D46-C6C2-F63E-34F08DD300D7}"/>
              </a:ext>
            </a:extLst>
          </p:cNvPr>
          <p:cNvSpPr>
            <a:spLocks noGrp="1"/>
          </p:cNvSpPr>
          <p:nvPr>
            <p:ph type="title"/>
          </p:nvPr>
        </p:nvSpPr>
        <p:spPr>
          <a:xfrm>
            <a:off x="839788" y="104775"/>
            <a:ext cx="10515600" cy="1325563"/>
          </a:xfrm>
        </p:spPr>
        <p:txBody>
          <a:bodyPr/>
          <a:lstStyle/>
          <a:p>
            <a:r>
              <a:rPr lang="de-DE" dirty="0"/>
              <a:t>Auflösung: Merkmale konstruktiver vs. destruktiver Kritik</a:t>
            </a:r>
          </a:p>
        </p:txBody>
      </p:sp>
      <p:sp>
        <p:nvSpPr>
          <p:cNvPr id="3" name="Textplatzhalter 2">
            <a:extLst>
              <a:ext uri="{FF2B5EF4-FFF2-40B4-BE49-F238E27FC236}">
                <a16:creationId xmlns:a16="http://schemas.microsoft.com/office/drawing/2014/main" id="{F99940B7-9534-A181-5452-3B9A2255C98D}"/>
              </a:ext>
            </a:extLst>
          </p:cNvPr>
          <p:cNvSpPr>
            <a:spLocks noGrp="1"/>
          </p:cNvSpPr>
          <p:nvPr>
            <p:ph type="body" idx="1"/>
          </p:nvPr>
        </p:nvSpPr>
        <p:spPr>
          <a:xfrm>
            <a:off x="839788" y="1556039"/>
            <a:ext cx="5157787" cy="468458"/>
          </a:xfrm>
        </p:spPr>
        <p:txBody>
          <a:bodyPr/>
          <a:lstStyle/>
          <a:p>
            <a:r>
              <a:rPr lang="de-DE" dirty="0"/>
              <a:t>Konstruktiv</a:t>
            </a:r>
          </a:p>
        </p:txBody>
      </p:sp>
      <p:sp>
        <p:nvSpPr>
          <p:cNvPr id="4" name="Inhaltsplatzhalter 3">
            <a:extLst>
              <a:ext uri="{FF2B5EF4-FFF2-40B4-BE49-F238E27FC236}">
                <a16:creationId xmlns:a16="http://schemas.microsoft.com/office/drawing/2014/main" id="{AB5C607C-C218-0DD8-420B-DB5DFABA18A7}"/>
              </a:ext>
            </a:extLst>
          </p:cNvPr>
          <p:cNvSpPr>
            <a:spLocks noGrp="1"/>
          </p:cNvSpPr>
          <p:nvPr>
            <p:ph sz="half" idx="2"/>
          </p:nvPr>
        </p:nvSpPr>
        <p:spPr>
          <a:xfrm>
            <a:off x="839788" y="2024497"/>
            <a:ext cx="5157787" cy="3684588"/>
          </a:xfrm>
        </p:spPr>
        <p:txBody>
          <a:bodyPr/>
          <a:lstStyle/>
          <a:p>
            <a:r>
              <a:rPr lang="de-DE" dirty="0"/>
              <a:t>Konkret, nachvollziehbar</a:t>
            </a:r>
          </a:p>
          <a:p>
            <a:r>
              <a:rPr lang="de-DE" dirty="0"/>
              <a:t>Respektvoll formuliert</a:t>
            </a:r>
          </a:p>
          <a:p>
            <a:r>
              <a:rPr lang="de-DE" dirty="0"/>
              <a:t>Lösungsorientiert</a:t>
            </a:r>
          </a:p>
          <a:p>
            <a:r>
              <a:rPr lang="de-DE" dirty="0"/>
              <a:t>…</a:t>
            </a:r>
          </a:p>
        </p:txBody>
      </p:sp>
      <p:sp>
        <p:nvSpPr>
          <p:cNvPr id="5" name="Textplatzhalter 4">
            <a:extLst>
              <a:ext uri="{FF2B5EF4-FFF2-40B4-BE49-F238E27FC236}">
                <a16:creationId xmlns:a16="http://schemas.microsoft.com/office/drawing/2014/main" id="{3A9AF7D5-BE23-7EE1-9282-B00FF991BB18}"/>
              </a:ext>
            </a:extLst>
          </p:cNvPr>
          <p:cNvSpPr>
            <a:spLocks noGrp="1"/>
          </p:cNvSpPr>
          <p:nvPr>
            <p:ph type="body" sz="quarter" idx="3"/>
          </p:nvPr>
        </p:nvSpPr>
        <p:spPr>
          <a:xfrm>
            <a:off x="6172200" y="1556039"/>
            <a:ext cx="5183188" cy="468457"/>
          </a:xfrm>
        </p:spPr>
        <p:txBody>
          <a:bodyPr/>
          <a:lstStyle/>
          <a:p>
            <a:r>
              <a:rPr lang="de-DE" dirty="0"/>
              <a:t>Destruktiv</a:t>
            </a:r>
          </a:p>
        </p:txBody>
      </p:sp>
      <p:sp>
        <p:nvSpPr>
          <p:cNvPr id="6" name="Inhaltsplatzhalter 5">
            <a:extLst>
              <a:ext uri="{FF2B5EF4-FFF2-40B4-BE49-F238E27FC236}">
                <a16:creationId xmlns:a16="http://schemas.microsoft.com/office/drawing/2014/main" id="{B46E1142-5704-6B5E-43AB-64D361EC9A62}"/>
              </a:ext>
            </a:extLst>
          </p:cNvPr>
          <p:cNvSpPr>
            <a:spLocks noGrp="1"/>
          </p:cNvSpPr>
          <p:nvPr>
            <p:ph sz="quarter" idx="4"/>
          </p:nvPr>
        </p:nvSpPr>
        <p:spPr>
          <a:xfrm>
            <a:off x="6172200" y="2024497"/>
            <a:ext cx="5183188" cy="3684588"/>
          </a:xfrm>
        </p:spPr>
        <p:txBody>
          <a:bodyPr/>
          <a:lstStyle/>
          <a:p>
            <a:r>
              <a:rPr lang="de-DE" dirty="0"/>
              <a:t>Allgemein</a:t>
            </a:r>
          </a:p>
          <a:p>
            <a:r>
              <a:rPr lang="de-DE" dirty="0"/>
              <a:t>Unsachlich</a:t>
            </a:r>
          </a:p>
          <a:p>
            <a:r>
              <a:rPr lang="de-DE" dirty="0"/>
              <a:t>Persönlich verletzend</a:t>
            </a:r>
          </a:p>
          <a:p>
            <a:r>
              <a:rPr lang="de-DE" dirty="0"/>
              <a:t>Keine Lösungsangebote</a:t>
            </a:r>
          </a:p>
          <a:p>
            <a:r>
              <a:rPr lang="de-DE" dirty="0"/>
              <a:t>…</a:t>
            </a:r>
          </a:p>
        </p:txBody>
      </p:sp>
    </p:spTree>
    <p:extLst>
      <p:ext uri="{BB962C8B-B14F-4D97-AF65-F5344CB8AC3E}">
        <p14:creationId xmlns:p14="http://schemas.microsoft.com/office/powerpoint/2010/main" val="207897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30B1F07E-ACF1-0DBD-37CF-17A2349172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9E57BA-3B06-FDB0-ED7D-C93160DD21A5}"/>
              </a:ext>
            </a:extLst>
          </p:cNvPr>
          <p:cNvSpPr>
            <a:spLocks noGrp="1"/>
          </p:cNvSpPr>
          <p:nvPr>
            <p:ph type="title"/>
          </p:nvPr>
        </p:nvSpPr>
        <p:spPr>
          <a:xfrm>
            <a:off x="838200" y="136525"/>
            <a:ext cx="10515600" cy="1325563"/>
          </a:xfrm>
        </p:spPr>
        <p:txBody>
          <a:bodyPr/>
          <a:lstStyle/>
          <a:p>
            <a:r>
              <a:rPr lang="de-DE" dirty="0"/>
              <a:t>Unterschied konstruktiver vs. destruktiver Kritik</a:t>
            </a:r>
          </a:p>
        </p:txBody>
      </p:sp>
      <p:sp>
        <p:nvSpPr>
          <p:cNvPr id="3" name="Inhaltsplatzhalter 2">
            <a:extLst>
              <a:ext uri="{FF2B5EF4-FFF2-40B4-BE49-F238E27FC236}">
                <a16:creationId xmlns:a16="http://schemas.microsoft.com/office/drawing/2014/main" id="{B062FAB4-10D8-2507-8E33-035AD8E7CFBF}"/>
              </a:ext>
            </a:extLst>
          </p:cNvPr>
          <p:cNvSpPr>
            <a:spLocks noGrp="1"/>
          </p:cNvSpPr>
          <p:nvPr>
            <p:ph idx="1"/>
          </p:nvPr>
        </p:nvSpPr>
        <p:spPr>
          <a:xfrm>
            <a:off x="838200" y="1683896"/>
            <a:ext cx="4302211" cy="4351338"/>
          </a:xfrm>
        </p:spPr>
        <p:txBody>
          <a:bodyPr>
            <a:normAutofit/>
          </a:bodyPr>
          <a:lstStyle/>
          <a:p>
            <a:pPr marL="0" indent="0">
              <a:buNone/>
            </a:pP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Konstruktive Kritik: </a:t>
            </a:r>
            <a:r>
              <a:rPr lang="de-DE" u="sng" dirty="0">
                <a:latin typeface="Arial" panose="020B0604020202020204" pitchFamily="34" charset="0"/>
                <a:cs typeface="Arial" panose="020B0604020202020204" pitchFamily="34" charset="0"/>
              </a:rPr>
              <a:t>fördert Entwicklung</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Destruktive Kritik: unsachlich, verletzend</a:t>
            </a:r>
          </a:p>
          <a:p>
            <a:pPr marL="0" indent="0" eaLnBrk="0" fontAlgn="base" hangingPunct="0">
              <a:lnSpc>
                <a:spcPct val="100000"/>
              </a:lnSpc>
              <a:spcBef>
                <a:spcPct val="0"/>
              </a:spcBef>
              <a:spcAft>
                <a:spcPct val="0"/>
              </a:spcAft>
              <a:buNone/>
            </a:pPr>
            <a:endParaRPr lang="de-DE" altLang="de-DE" sz="2400" dirty="0">
              <a:highlight>
                <a:srgbClr val="FFFF00"/>
              </a:highlight>
              <a:latin typeface="Arial" panose="020B0604020202020204" pitchFamily="34" charset="0"/>
            </a:endParaRPr>
          </a:p>
        </p:txBody>
      </p:sp>
      <p:pic>
        <p:nvPicPr>
          <p:cNvPr id="5" name="Grafik 4">
            <a:extLst>
              <a:ext uri="{FF2B5EF4-FFF2-40B4-BE49-F238E27FC236}">
                <a16:creationId xmlns:a16="http://schemas.microsoft.com/office/drawing/2014/main" id="{E327DEA2-620F-87D5-FF4C-3D68B3145B58}"/>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9653" b="89984" l="9220" r="90345">
                        <a14:foregroundMark x1="80603" y1="9653" x2="80603" y2="9653"/>
                        <a14:foregroundMark x1="51348" y1="89903" x2="51348" y2="89903"/>
                        <a14:foregroundMark x1="90374" y1="56745" x2="90374" y2="56745"/>
                        <a14:foregroundMark x1="9220" y1="56583" x2="9220" y2="56583"/>
                      </a14:backgroundRemoval>
                    </a14:imgEffect>
                  </a14:imgLayer>
                </a14:imgProps>
              </a:ext>
              <a:ext uri="{28A0092B-C50C-407E-A947-70E740481C1C}">
                <a14:useLocalDpi xmlns:a14="http://schemas.microsoft.com/office/drawing/2010/main"/>
              </a:ext>
            </a:extLst>
          </a:blip>
          <a:stretch>
            <a:fillRect/>
          </a:stretch>
        </p:blipFill>
        <p:spPr>
          <a:xfrm>
            <a:off x="4868563" y="1462088"/>
            <a:ext cx="6769890" cy="4794955"/>
          </a:xfrm>
          <a:prstGeom prst="rect">
            <a:avLst/>
          </a:prstGeom>
        </p:spPr>
      </p:pic>
    </p:spTree>
    <p:extLst>
      <p:ext uri="{BB962C8B-B14F-4D97-AF65-F5344CB8AC3E}">
        <p14:creationId xmlns:p14="http://schemas.microsoft.com/office/powerpoint/2010/main" val="199642817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244E5-F4D5-19E3-93A7-F930AB3F0072}"/>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ABFB9044-B8A6-FC89-32C8-B081F953D5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325755"/>
          </a:xfrm>
          <a:prstGeom prst="rect">
            <a:avLst/>
          </a:prstGeom>
        </p:spPr>
      </p:pic>
      <p:sp>
        <p:nvSpPr>
          <p:cNvPr id="2" name="Titel 1">
            <a:extLst>
              <a:ext uri="{FF2B5EF4-FFF2-40B4-BE49-F238E27FC236}">
                <a16:creationId xmlns:a16="http://schemas.microsoft.com/office/drawing/2014/main" id="{4E24C2AC-0139-B444-889A-FF6EB5ACCE0F}"/>
              </a:ext>
            </a:extLst>
          </p:cNvPr>
          <p:cNvSpPr>
            <a:spLocks noGrp="1"/>
          </p:cNvSpPr>
          <p:nvPr>
            <p:ph type="title"/>
          </p:nvPr>
        </p:nvSpPr>
        <p:spPr/>
        <p:txBody>
          <a:bodyPr/>
          <a:lstStyle/>
          <a:p>
            <a:r>
              <a:rPr lang="de-DE" dirty="0"/>
              <a:t>Gliederung</a:t>
            </a:r>
          </a:p>
        </p:txBody>
      </p:sp>
      <p:pic>
        <p:nvPicPr>
          <p:cNvPr id="6" name="Grafik 5">
            <a:extLst>
              <a:ext uri="{FF2B5EF4-FFF2-40B4-BE49-F238E27FC236}">
                <a16:creationId xmlns:a16="http://schemas.microsoft.com/office/drawing/2014/main" id="{1DD33C1A-A4A1-B1E6-EC96-7386BE032C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pic>
        <p:nvPicPr>
          <p:cNvPr id="8" name="Grafik 7">
            <a:extLst>
              <a:ext uri="{FF2B5EF4-FFF2-40B4-BE49-F238E27FC236}">
                <a16:creationId xmlns:a16="http://schemas.microsoft.com/office/drawing/2014/main" id="{C6AF487E-FD3C-AD61-A833-91FF18B06E83}"/>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895" b="89955" l="9937" r="90063">
                        <a14:foregroundMark x1="90189" y1="35682" x2="90189" y2="35682"/>
                      </a14:backgroundRemoval>
                    </a14:imgEffect>
                  </a14:imgLayer>
                </a14:imgProps>
              </a:ext>
              <a:ext uri="{28A0092B-C50C-407E-A947-70E740481C1C}">
                <a14:useLocalDpi xmlns:a14="http://schemas.microsoft.com/office/drawing/2010/main"/>
              </a:ext>
            </a:extLst>
          </a:blip>
          <a:srcRect/>
          <a:stretch/>
        </p:blipFill>
        <p:spPr>
          <a:xfrm rot="1245161">
            <a:off x="8011733" y="1407317"/>
            <a:ext cx="997528" cy="836613"/>
          </a:xfrm>
          <a:prstGeom prst="rect">
            <a:avLst/>
          </a:prstGeom>
        </p:spPr>
      </p:pic>
      <p:pic>
        <p:nvPicPr>
          <p:cNvPr id="10" name="Grafik 9">
            <a:extLst>
              <a:ext uri="{FF2B5EF4-FFF2-40B4-BE49-F238E27FC236}">
                <a16:creationId xmlns:a16="http://schemas.microsoft.com/office/drawing/2014/main" id="{0B1E0375-A1C1-82CD-0CB1-BE8A2D0452D1}"/>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938" b="89938" l="9890" r="89973">
                        <a14:foregroundMark x1="13187" y1="61491" x2="13187" y2="61491"/>
                        <a14:foregroundMark x1="63187" y1="38509" x2="63462" y2="39503"/>
                        <a14:backgroundMark x1="30632" y1="63106" x2="30632" y2="63106"/>
                        <a14:backgroundMark x1="32692" y1="58261" x2="43269" y2="65093"/>
                        <a14:backgroundMark x1="29808" y1="63106" x2="39011" y2="56273"/>
                        <a14:backgroundMark x1="44093" y1="66584" x2="62912" y2="63478"/>
                        <a14:backgroundMark x1="66209" y1="61615" x2="76374" y2="55901"/>
                        <a14:backgroundMark x1="15522" y1="60248" x2="24313" y2="72795"/>
                        <a14:backgroundMark x1="57555" y1="40497" x2="68407" y2="40124"/>
                        <a14:backgroundMark x1="68681" y1="40124" x2="64286" y2="45466"/>
                        <a14:backgroundMark x1="55220" y1="51180" x2="59753" y2="53665"/>
                      </a14:backgroundRemoval>
                    </a14:imgEffect>
                  </a14:imgLayer>
                </a14:imgProps>
              </a:ext>
              <a:ext uri="{28A0092B-C50C-407E-A947-70E740481C1C}">
                <a14:useLocalDpi xmlns:a14="http://schemas.microsoft.com/office/drawing/2010/main"/>
              </a:ext>
            </a:extLst>
          </a:blip>
          <a:srcRect/>
          <a:stretch/>
        </p:blipFill>
        <p:spPr>
          <a:xfrm>
            <a:off x="9971903" y="3524193"/>
            <a:ext cx="1511779" cy="1670236"/>
          </a:xfrm>
          <a:prstGeom prst="rect">
            <a:avLst/>
          </a:prstGeom>
        </p:spPr>
      </p:pic>
      <p:pic>
        <p:nvPicPr>
          <p:cNvPr id="12" name="Grafik 11">
            <a:extLst>
              <a:ext uri="{FF2B5EF4-FFF2-40B4-BE49-F238E27FC236}">
                <a16:creationId xmlns:a16="http://schemas.microsoft.com/office/drawing/2014/main" id="{6684FE6B-7B09-0410-6A78-7B43979F18FB}"/>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9952" b="89808" l="8901" r="89847">
                        <a14:foregroundMark x1="56606" y1="71343" x2="67316" y2="78777"/>
                        <a14:foregroundMark x1="9179" y1="30216" x2="8901" y2="32014"/>
                        <a14:backgroundMark x1="65090" y1="62350" x2="69402" y2="66667"/>
                        <a14:backgroundMark x1="68289" y1="64508" x2="71488" y2="68465"/>
                        <a14:backgroundMark x1="58414" y1="69904" x2="41864" y2="65707"/>
                        <a14:backgroundMark x1="49652" y1="69904" x2="61335" y2="70264"/>
                        <a14:backgroundMark x1="41586" y1="64149" x2="28512" y2="51439"/>
                        <a14:backgroundMark x1="52434" y1="71223" x2="56328" y2="72422"/>
                        <a14:backgroundMark x1="56328" y1="72062" x2="58136" y2="73022"/>
                        <a14:backgroundMark x1="38804" y1="60911" x2="32128" y2="55396"/>
                        <a14:backgroundMark x1="32128" y1="55036" x2="36300" y2="59353"/>
                        <a14:backgroundMark x1="28929" y1="51799" x2="32406" y2="56595"/>
                        <a14:backgroundMark x1="36996" y1="58753" x2="42281" y2="65108"/>
                        <a14:backgroundMark x1="43394" y1="63909" x2="52851" y2="66667"/>
                        <a14:backgroundMark x1="56050" y1="72062" x2="58414" y2="72662"/>
                        <a14:backgroundMark x1="53129" y1="71823" x2="58136" y2="72062"/>
                        <a14:backgroundMark x1="53268" y1="71223" x2="59944" y2="72062"/>
                      </a14:backgroundRemoval>
                    </a14:imgEffect>
                  </a14:imgLayer>
                </a14:imgProps>
              </a:ext>
              <a:ext uri="{28A0092B-C50C-407E-A947-70E740481C1C}">
                <a14:useLocalDpi xmlns:a14="http://schemas.microsoft.com/office/drawing/2010/main"/>
              </a:ext>
            </a:extLst>
          </a:blip>
          <a:srcRect/>
          <a:stretch/>
        </p:blipFill>
        <p:spPr>
          <a:xfrm>
            <a:off x="8125691" y="3792379"/>
            <a:ext cx="979728" cy="1135793"/>
          </a:xfrm>
          <a:prstGeom prst="rect">
            <a:avLst/>
          </a:prstGeom>
        </p:spPr>
      </p:pic>
      <p:pic>
        <p:nvPicPr>
          <p:cNvPr id="14" name="Grafik 13">
            <a:extLst>
              <a:ext uri="{FF2B5EF4-FFF2-40B4-BE49-F238E27FC236}">
                <a16:creationId xmlns:a16="http://schemas.microsoft.com/office/drawing/2014/main" id="{1E3B0784-9384-C8E3-0AEF-92F89DCA1E69}"/>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96" b="89974" l="9949" r="89882">
                        <a14:foregroundMark x1="50759" y1="79818" x2="35750" y2="66536"/>
                        <a14:backgroundMark x1="52614" y1="71745" x2="52277" y2="68880"/>
                        <a14:backgroundMark x1="50927" y1="71745" x2="45868" y2="69661"/>
                        <a14:backgroundMark x1="49916" y1="76432" x2="51939" y2="67578"/>
                        <a14:backgroundMark x1="38954" y1="65755" x2="46374" y2="64323"/>
                      </a14:backgroundRemoval>
                    </a14:imgEffect>
                  </a14:imgLayer>
                </a14:imgProps>
              </a:ext>
              <a:ext uri="{28A0092B-C50C-407E-A947-70E740481C1C}">
                <a14:useLocalDpi xmlns:a14="http://schemas.microsoft.com/office/drawing/2010/main"/>
              </a:ext>
            </a:extLst>
          </a:blip>
          <a:srcRect/>
          <a:stretch/>
        </p:blipFill>
        <p:spPr>
          <a:xfrm>
            <a:off x="10105202" y="1794700"/>
            <a:ext cx="925551" cy="1198579"/>
          </a:xfrm>
          <a:prstGeom prst="rect">
            <a:avLst/>
          </a:prstGeom>
        </p:spPr>
      </p:pic>
      <p:sp>
        <p:nvSpPr>
          <p:cNvPr id="9" name="Inhaltsplatzhalter 2">
            <a:extLst>
              <a:ext uri="{FF2B5EF4-FFF2-40B4-BE49-F238E27FC236}">
                <a16:creationId xmlns:a16="http://schemas.microsoft.com/office/drawing/2014/main" id="{F5AFDAF8-B61D-2211-C969-F9B199D9F17E}"/>
              </a:ext>
            </a:extLst>
          </p:cNvPr>
          <p:cNvSpPr>
            <a:spLocks noGrp="1"/>
          </p:cNvSpPr>
          <p:nvPr>
            <p:ph idx="1"/>
          </p:nvPr>
        </p:nvSpPr>
        <p:spPr>
          <a:xfrm>
            <a:off x="838200" y="1825625"/>
            <a:ext cx="6077592" cy="4351338"/>
          </a:xfrm>
          <a:noFill/>
        </p:spPr>
        <p:txBody>
          <a:bodyPr>
            <a:normAutofit/>
          </a:bodyPr>
          <a:lstStyle/>
          <a:p>
            <a:pPr marL="465138" indent="-465138">
              <a:buClr>
                <a:schemeClr val="bg1">
                  <a:lumMod val="75000"/>
                </a:schemeClr>
              </a:buClr>
            </a:pPr>
            <a:r>
              <a:rPr lang="de-DE" dirty="0">
                <a:solidFill>
                  <a:schemeClr val="bg1">
                    <a:lumMod val="75000"/>
                  </a:schemeClr>
                </a:solidFill>
              </a:rPr>
              <a:t>Einführung</a:t>
            </a:r>
          </a:p>
          <a:p>
            <a:pPr marL="465138" indent="-465138">
              <a:buClr>
                <a:schemeClr val="bg1">
                  <a:lumMod val="75000"/>
                </a:schemeClr>
              </a:buClr>
            </a:pPr>
            <a:r>
              <a:rPr lang="de-DE" dirty="0">
                <a:solidFill>
                  <a:schemeClr val="bg1">
                    <a:lumMod val="75000"/>
                  </a:schemeClr>
                </a:solidFill>
              </a:rPr>
              <a:t>Merkmale konstruktiver vs. destruktiver Kritik</a:t>
            </a:r>
          </a:p>
          <a:p>
            <a:pPr marL="465138" indent="-465138">
              <a:buClr>
                <a:schemeClr val="bg1"/>
              </a:buClr>
            </a:pPr>
            <a:r>
              <a:rPr lang="de-DE" b="1" dirty="0">
                <a:solidFill>
                  <a:schemeClr val="bg1"/>
                </a:solidFill>
              </a:rPr>
              <a:t>Grundprinzipien für vernünftiges Feedback</a:t>
            </a:r>
          </a:p>
          <a:p>
            <a:pPr marL="465138" indent="-465138">
              <a:buClr>
                <a:schemeClr val="bg1">
                  <a:lumMod val="75000"/>
                </a:schemeClr>
              </a:buClr>
            </a:pPr>
            <a:r>
              <a:rPr lang="de-DE" dirty="0">
                <a:solidFill>
                  <a:schemeClr val="bg1">
                    <a:lumMod val="75000"/>
                  </a:schemeClr>
                </a:solidFill>
              </a:rPr>
              <a:t>Strategien für konstruktives Feedback</a:t>
            </a:r>
          </a:p>
          <a:p>
            <a:pPr marL="465138" indent="-465138">
              <a:buClr>
                <a:schemeClr val="bg1">
                  <a:lumMod val="75000"/>
                </a:schemeClr>
              </a:buClr>
            </a:pPr>
            <a:r>
              <a:rPr lang="de-DE" dirty="0">
                <a:solidFill>
                  <a:schemeClr val="bg1">
                    <a:lumMod val="75000"/>
                  </a:schemeClr>
                </a:solidFill>
              </a:rPr>
              <a:t>Strategien für die Annahme von Kritik</a:t>
            </a:r>
          </a:p>
          <a:p>
            <a:pPr marL="465138" indent="-465138">
              <a:buClr>
                <a:schemeClr val="bg1">
                  <a:lumMod val="75000"/>
                </a:schemeClr>
              </a:buClr>
            </a:pPr>
            <a:r>
              <a:rPr lang="de-DE" dirty="0">
                <a:solidFill>
                  <a:schemeClr val="bg1">
                    <a:lumMod val="75000"/>
                  </a:schemeClr>
                </a:solidFill>
              </a:rPr>
              <a:t>Zusammenfassung</a:t>
            </a:r>
          </a:p>
          <a:p>
            <a:pPr marL="0" indent="0">
              <a:buNone/>
            </a:pPr>
            <a:endParaRPr lang="de-DE" dirty="0">
              <a:solidFill>
                <a:schemeClr val="bg1">
                  <a:lumMod val="65000"/>
                </a:schemeClr>
              </a:solidFill>
              <a:highlight>
                <a:srgbClr val="FFFF00"/>
              </a:highlight>
            </a:endParaRPr>
          </a:p>
          <a:p>
            <a:endParaRPr lang="de-DE" dirty="0">
              <a:solidFill>
                <a:schemeClr val="bg1">
                  <a:lumMod val="65000"/>
                </a:schemeClr>
              </a:solidFill>
              <a:highlight>
                <a:srgbClr val="FFFF00"/>
              </a:highlight>
            </a:endParaRPr>
          </a:p>
        </p:txBody>
      </p:sp>
    </p:spTree>
    <p:extLst>
      <p:ext uri="{BB962C8B-B14F-4D97-AF65-F5344CB8AC3E}">
        <p14:creationId xmlns:p14="http://schemas.microsoft.com/office/powerpoint/2010/main" val="1859932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3A60C1B5-B18A-3603-60E7-C782DFFB8028}"/>
            </a:ext>
          </a:extLst>
        </p:cNvPr>
        <p:cNvGrpSpPr/>
        <p:nvPr/>
      </p:nvGrpSpPr>
      <p:grpSpPr>
        <a:xfrm>
          <a:off x="0" y="0"/>
          <a:ext cx="0" cy="0"/>
          <a:chOff x="0" y="0"/>
          <a:chExt cx="0" cy="0"/>
        </a:xfrm>
      </p:grpSpPr>
      <p:pic>
        <p:nvPicPr>
          <p:cNvPr id="9" name="Grafik 8">
            <a:extLst>
              <a:ext uri="{FF2B5EF4-FFF2-40B4-BE49-F238E27FC236}">
                <a16:creationId xmlns:a16="http://schemas.microsoft.com/office/drawing/2014/main" id="{4F150C05-68C5-277E-FDF7-5650F0F3224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313548" y="1690688"/>
            <a:ext cx="3040252" cy="3025775"/>
          </a:xfrm>
          <a:prstGeom prst="rect">
            <a:avLst/>
          </a:prstGeom>
        </p:spPr>
      </p:pic>
      <p:sp>
        <p:nvSpPr>
          <p:cNvPr id="2" name="Titel 1">
            <a:extLst>
              <a:ext uri="{FF2B5EF4-FFF2-40B4-BE49-F238E27FC236}">
                <a16:creationId xmlns:a16="http://schemas.microsoft.com/office/drawing/2014/main" id="{1ED62045-AE82-5892-279C-0C331ABFDCEC}"/>
              </a:ext>
            </a:extLst>
          </p:cNvPr>
          <p:cNvSpPr>
            <a:spLocks noGrp="1"/>
          </p:cNvSpPr>
          <p:nvPr>
            <p:ph type="title"/>
          </p:nvPr>
        </p:nvSpPr>
        <p:spPr/>
        <p:txBody>
          <a:bodyPr/>
          <a:lstStyle/>
          <a:p>
            <a:r>
              <a:rPr lang="de-DE" dirty="0"/>
              <a:t>Grundprinzipien für konstruktives Feedback</a:t>
            </a:r>
          </a:p>
        </p:txBody>
      </p:sp>
      <p:sp>
        <p:nvSpPr>
          <p:cNvPr id="3" name="Inhaltsplatzhalter 2">
            <a:extLst>
              <a:ext uri="{FF2B5EF4-FFF2-40B4-BE49-F238E27FC236}">
                <a16:creationId xmlns:a16="http://schemas.microsoft.com/office/drawing/2014/main" id="{C9B4527C-094C-97CD-7DCD-211734FDD750}"/>
              </a:ext>
            </a:extLst>
          </p:cNvPr>
          <p:cNvSpPr>
            <a:spLocks noGrp="1"/>
          </p:cNvSpPr>
          <p:nvPr>
            <p:ph idx="1"/>
          </p:nvPr>
        </p:nvSpPr>
        <p:spPr/>
        <p:txBody>
          <a:bodyPr>
            <a:normAutofit/>
          </a:bodyPr>
          <a:lstStyle/>
          <a:p>
            <a:pPr eaLnBrk="0" fontAlgn="base" hangingPunct="0">
              <a:lnSpc>
                <a:spcPct val="100000"/>
              </a:lnSpc>
              <a:spcBef>
                <a:spcPct val="0"/>
              </a:spcBef>
              <a:spcAft>
                <a:spcPct val="0"/>
              </a:spcAft>
            </a:pPr>
            <a:r>
              <a:rPr lang="de-DE" altLang="de-DE" sz="2400" dirty="0">
                <a:latin typeface="Arial" panose="020B0604020202020204" pitchFamily="34" charset="0"/>
              </a:rPr>
              <a:t>Haltung der Wertschätzung</a:t>
            </a:r>
          </a:p>
          <a:p>
            <a:pPr eaLnBrk="0" fontAlgn="base" hangingPunct="0">
              <a:lnSpc>
                <a:spcPct val="100000"/>
              </a:lnSpc>
              <a:spcBef>
                <a:spcPct val="0"/>
              </a:spcBef>
              <a:spcAft>
                <a:spcPct val="0"/>
              </a:spcAft>
            </a:pPr>
            <a:r>
              <a:rPr lang="de-DE" altLang="de-DE" sz="2400" dirty="0">
                <a:latin typeface="Arial" panose="020B0604020202020204" pitchFamily="34" charset="0"/>
              </a:rPr>
              <a:t>Auf Augenhöhe kommunizieren</a:t>
            </a:r>
          </a:p>
          <a:p>
            <a:pPr eaLnBrk="0" fontAlgn="base" hangingPunct="0">
              <a:lnSpc>
                <a:spcPct val="100000"/>
              </a:lnSpc>
              <a:spcBef>
                <a:spcPct val="0"/>
              </a:spcBef>
              <a:spcAft>
                <a:spcPct val="0"/>
              </a:spcAft>
            </a:pPr>
            <a:r>
              <a:rPr lang="de-DE" altLang="de-DE" sz="2400" dirty="0">
                <a:latin typeface="Arial" panose="020B0604020202020204" pitchFamily="34" charset="0"/>
              </a:rPr>
              <a:t>Ich-Botschaften verwenden</a:t>
            </a:r>
          </a:p>
          <a:p>
            <a:pPr eaLnBrk="0" fontAlgn="base" hangingPunct="0">
              <a:lnSpc>
                <a:spcPct val="100000"/>
              </a:lnSpc>
              <a:spcBef>
                <a:spcPct val="0"/>
              </a:spcBef>
              <a:spcAft>
                <a:spcPct val="0"/>
              </a:spcAft>
            </a:pPr>
            <a:r>
              <a:rPr lang="de-DE" altLang="de-DE" sz="2400" dirty="0">
                <a:latin typeface="Arial" panose="020B0604020202020204" pitchFamily="34" charset="0"/>
              </a:rPr>
              <a:t>Konkret das Anliegen benennen</a:t>
            </a:r>
          </a:p>
          <a:p>
            <a:pPr eaLnBrk="0" fontAlgn="base" hangingPunct="0">
              <a:lnSpc>
                <a:spcPct val="100000"/>
              </a:lnSpc>
              <a:spcBef>
                <a:spcPct val="0"/>
              </a:spcBef>
              <a:spcAft>
                <a:spcPct val="0"/>
              </a:spcAft>
            </a:pPr>
            <a:r>
              <a:rPr lang="de-DE" altLang="de-DE" sz="2400" dirty="0">
                <a:latin typeface="Arial" panose="020B0604020202020204" pitchFamily="34" charset="0"/>
              </a:rPr>
              <a:t>Verhalten, nicht die Person bewerten</a:t>
            </a:r>
          </a:p>
          <a:p>
            <a:pPr eaLnBrk="0" fontAlgn="base" hangingPunct="0">
              <a:lnSpc>
                <a:spcPct val="100000"/>
              </a:lnSpc>
              <a:spcBef>
                <a:spcPct val="0"/>
              </a:spcBef>
              <a:spcAft>
                <a:spcPct val="0"/>
              </a:spcAft>
            </a:pPr>
            <a:r>
              <a:rPr lang="de-DE" altLang="de-DE" sz="2400" dirty="0">
                <a:latin typeface="Arial" panose="020B0604020202020204" pitchFamily="34" charset="0"/>
              </a:rPr>
              <a:t>Positives + Verbesserungsaspekte nennen</a:t>
            </a:r>
          </a:p>
          <a:p>
            <a:pPr eaLnBrk="0" fontAlgn="base" hangingPunct="0">
              <a:lnSpc>
                <a:spcPct val="100000"/>
              </a:lnSpc>
              <a:spcBef>
                <a:spcPct val="0"/>
              </a:spcBef>
              <a:spcAft>
                <a:spcPct val="0"/>
              </a:spcAft>
            </a:pPr>
            <a:r>
              <a:rPr lang="de-DE" altLang="de-DE" sz="2400" dirty="0">
                <a:latin typeface="Arial" panose="020B0604020202020204" pitchFamily="34" charset="0"/>
              </a:rPr>
              <a:t>Wahrnehmung und Wirkung getrennt voneinander sehen</a:t>
            </a:r>
          </a:p>
        </p:txBody>
      </p:sp>
      <p:pic>
        <p:nvPicPr>
          <p:cNvPr id="7" name="Grafik 6">
            <a:extLst>
              <a:ext uri="{FF2B5EF4-FFF2-40B4-BE49-F238E27FC236}">
                <a16:creationId xmlns:a16="http://schemas.microsoft.com/office/drawing/2014/main" id="{239C6B10-2995-1A73-FC95-B997276F36C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76483" y="4851400"/>
            <a:ext cx="9839033" cy="1325563"/>
          </a:xfrm>
          <a:prstGeom prst="rect">
            <a:avLst/>
          </a:prstGeom>
        </p:spPr>
      </p:pic>
    </p:spTree>
    <p:extLst>
      <p:ext uri="{BB962C8B-B14F-4D97-AF65-F5344CB8AC3E}">
        <p14:creationId xmlns:p14="http://schemas.microsoft.com/office/powerpoint/2010/main" val="317197865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32452-656D-3D42-005A-AB5791E4F4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FE615F-A7FB-CA36-F8F4-BA9B9E24CDD2}"/>
              </a:ext>
            </a:extLst>
          </p:cNvPr>
          <p:cNvSpPr>
            <a:spLocks noGrp="1"/>
          </p:cNvSpPr>
          <p:nvPr>
            <p:ph type="title"/>
          </p:nvPr>
        </p:nvSpPr>
        <p:spPr/>
        <p:txBody>
          <a:bodyPr/>
          <a:lstStyle/>
          <a:p>
            <a:r>
              <a:rPr lang="de-DE" dirty="0"/>
              <a:t>Grundprinzipien für vernünftiges Feedback</a:t>
            </a:r>
          </a:p>
        </p:txBody>
      </p:sp>
      <p:sp>
        <p:nvSpPr>
          <p:cNvPr id="3" name="Inhaltsplatzhalter 2">
            <a:extLst>
              <a:ext uri="{FF2B5EF4-FFF2-40B4-BE49-F238E27FC236}">
                <a16:creationId xmlns:a16="http://schemas.microsoft.com/office/drawing/2014/main" id="{90E1E24C-FE05-A586-3DC4-DF602753D734}"/>
              </a:ext>
            </a:extLst>
          </p:cNvPr>
          <p:cNvSpPr>
            <a:spLocks noGrp="1"/>
          </p:cNvSpPr>
          <p:nvPr>
            <p:ph idx="1"/>
          </p:nvPr>
        </p:nvSpPr>
        <p:spPr/>
        <p:txBody>
          <a:bodyPr>
            <a:normAutofit/>
          </a:bodyPr>
          <a:lstStyle/>
          <a:p>
            <a:pPr eaLnBrk="0" fontAlgn="base" hangingPunct="0">
              <a:lnSpc>
                <a:spcPct val="100000"/>
              </a:lnSpc>
              <a:spcBef>
                <a:spcPct val="0"/>
              </a:spcBef>
              <a:spcAft>
                <a:spcPct val="0"/>
              </a:spcAft>
            </a:pPr>
            <a:r>
              <a:rPr lang="de-DE" altLang="de-DE" sz="2400" dirty="0">
                <a:latin typeface="Arial" panose="020B0604020202020204" pitchFamily="34" charset="0"/>
              </a:rPr>
              <a:t>Verhalten, nicht die Person bewerten</a:t>
            </a:r>
          </a:p>
          <a:p>
            <a:pPr eaLnBrk="0" fontAlgn="base" hangingPunct="0">
              <a:lnSpc>
                <a:spcPct val="100000"/>
              </a:lnSpc>
              <a:spcBef>
                <a:spcPct val="0"/>
              </a:spcBef>
              <a:spcAft>
                <a:spcPct val="0"/>
              </a:spcAft>
            </a:pPr>
            <a:r>
              <a:rPr lang="de-DE" altLang="de-DE" sz="2400" dirty="0">
                <a:latin typeface="Arial" panose="020B0604020202020204" pitchFamily="34" charset="0"/>
              </a:rPr>
              <a:t>Positives + Verbesserungsaspekte nennen</a:t>
            </a:r>
          </a:p>
          <a:p>
            <a:pPr eaLnBrk="0" fontAlgn="base" hangingPunct="0">
              <a:lnSpc>
                <a:spcPct val="100000"/>
              </a:lnSpc>
              <a:spcBef>
                <a:spcPct val="0"/>
              </a:spcBef>
              <a:spcAft>
                <a:spcPct val="0"/>
              </a:spcAft>
            </a:pPr>
            <a:r>
              <a:rPr lang="de-DE" altLang="de-DE" sz="2400" dirty="0">
                <a:latin typeface="Arial" panose="020B0604020202020204" pitchFamily="34" charset="0"/>
              </a:rPr>
              <a:t>Wahrnehmung und Wirkung getrennt voneinander sehen</a:t>
            </a:r>
          </a:p>
          <a:p>
            <a:pPr eaLnBrk="0" fontAlgn="base" hangingPunct="0">
              <a:lnSpc>
                <a:spcPct val="100000"/>
              </a:lnSpc>
              <a:spcBef>
                <a:spcPct val="0"/>
              </a:spcBef>
              <a:spcAft>
                <a:spcPct val="0"/>
              </a:spcAft>
            </a:pPr>
            <a:endParaRPr lang="de-DE" altLang="de-DE" sz="2400" dirty="0">
              <a:highlight>
                <a:srgbClr val="FFFF00"/>
              </a:highlight>
              <a:latin typeface="Arial" panose="020B0604020202020204" pitchFamily="34" charset="0"/>
            </a:endParaRPr>
          </a:p>
        </p:txBody>
      </p:sp>
      <p:pic>
        <p:nvPicPr>
          <p:cNvPr id="4" name="Grafik 3">
            <a:extLst>
              <a:ext uri="{FF2B5EF4-FFF2-40B4-BE49-F238E27FC236}">
                <a16:creationId xmlns:a16="http://schemas.microsoft.com/office/drawing/2014/main" id="{26B953C0-455D-6C2A-1902-517CB9856E0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721677" y="3136214"/>
            <a:ext cx="4748645" cy="3188043"/>
          </a:xfrm>
          <a:prstGeom prst="rect">
            <a:avLst/>
          </a:prstGeom>
        </p:spPr>
      </p:pic>
    </p:spTree>
    <p:extLst>
      <p:ext uri="{BB962C8B-B14F-4D97-AF65-F5344CB8AC3E}">
        <p14:creationId xmlns:p14="http://schemas.microsoft.com/office/powerpoint/2010/main" val="762719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7BFBE-2D75-6049-1F3E-1A253727CA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7F2D9D-C874-EAE1-94A7-51EF4C53E783}"/>
              </a:ext>
            </a:extLst>
          </p:cNvPr>
          <p:cNvSpPr>
            <a:spLocks noGrp="1"/>
          </p:cNvSpPr>
          <p:nvPr>
            <p:ph type="title"/>
          </p:nvPr>
        </p:nvSpPr>
        <p:spPr/>
        <p:txBody>
          <a:bodyPr/>
          <a:lstStyle/>
          <a:p>
            <a:r>
              <a:rPr lang="de-DE" dirty="0"/>
              <a:t>Grundprinzipien für vernünftiges Feedback</a:t>
            </a:r>
          </a:p>
        </p:txBody>
      </p:sp>
      <p:sp>
        <p:nvSpPr>
          <p:cNvPr id="4" name="Textfeld 3">
            <a:extLst>
              <a:ext uri="{FF2B5EF4-FFF2-40B4-BE49-F238E27FC236}">
                <a16:creationId xmlns:a16="http://schemas.microsoft.com/office/drawing/2014/main" id="{2B2E150B-96E6-6C57-902D-B2772BEE1B8C}"/>
              </a:ext>
            </a:extLst>
          </p:cNvPr>
          <p:cNvSpPr txBox="1"/>
          <p:nvPr/>
        </p:nvSpPr>
        <p:spPr>
          <a:xfrm>
            <a:off x="3592462" y="2736502"/>
            <a:ext cx="7543800" cy="1384995"/>
          </a:xfrm>
          <a:prstGeom prst="rect">
            <a:avLst/>
          </a:prstGeom>
          <a:noFill/>
        </p:spPr>
        <p:txBody>
          <a:bodyPr wrap="square" rtlCol="0">
            <a:spAutoFit/>
          </a:bodyPr>
          <a:lstStyle/>
          <a:p>
            <a:pPr algn="ctr"/>
            <a:r>
              <a:rPr lang="de-DE" sz="2800" b="1" dirty="0">
                <a:solidFill>
                  <a:srgbClr val="FF0000"/>
                </a:solidFill>
              </a:rPr>
              <a:t>❌ Don’ts</a:t>
            </a:r>
          </a:p>
          <a:p>
            <a:pPr algn="ctr"/>
            <a:endParaRPr lang="de-DE" sz="2800" b="1" dirty="0">
              <a:solidFill>
                <a:srgbClr val="FF0000"/>
              </a:solidFill>
            </a:endParaRPr>
          </a:p>
          <a:p>
            <a:pPr algn="ctr"/>
            <a:r>
              <a:rPr lang="de-DE" sz="2800" b="1" dirty="0">
                <a:solidFill>
                  <a:srgbClr val="FF0000"/>
                </a:solidFill>
              </a:rPr>
              <a:t>Vorwürfe, Ironie, Verallgemeinerungen</a:t>
            </a:r>
          </a:p>
        </p:txBody>
      </p:sp>
      <p:pic>
        <p:nvPicPr>
          <p:cNvPr id="5" name="Grafik 4">
            <a:extLst>
              <a:ext uri="{FF2B5EF4-FFF2-40B4-BE49-F238E27FC236}">
                <a16:creationId xmlns:a16="http://schemas.microsoft.com/office/drawing/2014/main" id="{5DB42B7E-255E-EFCF-4E85-F2687263B40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38200" y="1974625"/>
            <a:ext cx="3215149" cy="3189236"/>
          </a:xfrm>
          <a:prstGeom prst="rect">
            <a:avLst/>
          </a:prstGeom>
        </p:spPr>
      </p:pic>
    </p:spTree>
    <p:extLst>
      <p:ext uri="{BB962C8B-B14F-4D97-AF65-F5344CB8AC3E}">
        <p14:creationId xmlns:p14="http://schemas.microsoft.com/office/powerpoint/2010/main" val="280588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A4259-224B-4084-ADF2-EC330DAA3922}"/>
              </a:ext>
            </a:extLst>
          </p:cNvPr>
          <p:cNvSpPr>
            <a:spLocks noGrp="1"/>
          </p:cNvSpPr>
          <p:nvPr>
            <p:ph type="title"/>
          </p:nvPr>
        </p:nvSpPr>
        <p:spPr/>
        <p:txBody>
          <a:bodyPr/>
          <a:lstStyle/>
          <a:p>
            <a:r>
              <a:rPr lang="de-DE" dirty="0"/>
              <a:t>Ihre Checkliste zur Vorbereitung</a:t>
            </a:r>
          </a:p>
        </p:txBody>
      </p:sp>
      <p:graphicFrame>
        <p:nvGraphicFramePr>
          <p:cNvPr id="4" name="Tabelle 4">
            <a:extLst>
              <a:ext uri="{FF2B5EF4-FFF2-40B4-BE49-F238E27FC236}">
                <a16:creationId xmlns:a16="http://schemas.microsoft.com/office/drawing/2014/main" id="{41F85FFB-1B6E-4451-8464-E4EE2B4D0458}"/>
              </a:ext>
            </a:extLst>
          </p:cNvPr>
          <p:cNvGraphicFramePr>
            <a:graphicFrameLocks noGrp="1"/>
          </p:cNvGraphicFramePr>
          <p:nvPr>
            <p:ph idx="1"/>
          </p:nvPr>
        </p:nvGraphicFramePr>
        <p:xfrm>
          <a:off x="838200" y="1554429"/>
          <a:ext cx="10515600" cy="4611907"/>
        </p:xfrm>
        <a:graphic>
          <a:graphicData uri="http://schemas.openxmlformats.org/drawingml/2006/table">
            <a:tbl>
              <a:tblPr firstRow="1" bandRow="1">
                <a:tableStyleId>{5940675A-B579-460E-94D1-54222C63F5DA}</a:tableStyleId>
              </a:tblPr>
              <a:tblGrid>
                <a:gridCol w="1122680">
                  <a:extLst>
                    <a:ext uri="{9D8B030D-6E8A-4147-A177-3AD203B41FA5}">
                      <a16:colId xmlns:a16="http://schemas.microsoft.com/office/drawing/2014/main" val="818637372"/>
                    </a:ext>
                  </a:extLst>
                </a:gridCol>
                <a:gridCol w="9392920">
                  <a:extLst>
                    <a:ext uri="{9D8B030D-6E8A-4147-A177-3AD203B41FA5}">
                      <a16:colId xmlns:a16="http://schemas.microsoft.com/office/drawing/2014/main" val="1801767556"/>
                    </a:ext>
                  </a:extLst>
                </a:gridCol>
              </a:tblGrid>
              <a:tr h="648000">
                <a:tc>
                  <a:txBody>
                    <a:bodyPr/>
                    <a:lstStyle/>
                    <a:p>
                      <a:r>
                        <a:rPr lang="de-DE" b="1" dirty="0"/>
                        <a:t>Erledigt?</a:t>
                      </a:r>
                      <a:endParaRPr lang="x-none" b="1" dirty="0"/>
                    </a:p>
                  </a:txBody>
                  <a:tcPr anchor="ctr"/>
                </a:tc>
                <a:tc>
                  <a:txBody>
                    <a:bodyPr/>
                    <a:lstStyle/>
                    <a:p>
                      <a:r>
                        <a:rPr lang="de-DE" b="1" dirty="0"/>
                        <a:t>Aufgabe</a:t>
                      </a:r>
                      <a:endParaRPr lang="x-none" b="1" dirty="0"/>
                    </a:p>
                  </a:txBody>
                  <a:tcPr anchor="ctr"/>
                </a:tc>
                <a:extLst>
                  <a:ext uri="{0D108BD9-81ED-4DB2-BD59-A6C34878D82A}">
                    <a16:rowId xmlns:a16="http://schemas.microsoft.com/office/drawing/2014/main" val="2772101050"/>
                  </a:ext>
                </a:extLst>
              </a:tr>
              <a:tr h="648000">
                <a:tc>
                  <a:txBody>
                    <a:bodyPr/>
                    <a:lstStyle/>
                    <a:p>
                      <a:endParaRPr lang="x-none" dirty="0"/>
                    </a:p>
                  </a:txBody>
                  <a:tcPr anchor="ctr"/>
                </a:tc>
                <a:tc>
                  <a:txBody>
                    <a:bodyPr/>
                    <a:lstStyle/>
                    <a:p>
                      <a:r>
                        <a:rPr lang="de-DE" dirty="0"/>
                        <a:t>Mitarbeitende einladen</a:t>
                      </a:r>
                      <a:endParaRPr lang="x-none" dirty="0"/>
                    </a:p>
                  </a:txBody>
                  <a:tcPr anchor="ctr"/>
                </a:tc>
                <a:extLst>
                  <a:ext uri="{0D108BD9-81ED-4DB2-BD59-A6C34878D82A}">
                    <a16:rowId xmlns:a16="http://schemas.microsoft.com/office/drawing/2014/main" val="2926061084"/>
                  </a:ext>
                </a:extLst>
              </a:tr>
              <a:tr h="648000">
                <a:tc>
                  <a:txBody>
                    <a:bodyPr/>
                    <a:lstStyle/>
                    <a:p>
                      <a:endParaRPr lang="x-none"/>
                    </a:p>
                  </a:txBody>
                  <a:tcPr anchor="ctr"/>
                </a:tc>
                <a:tc>
                  <a:txBody>
                    <a:bodyPr/>
                    <a:lstStyle/>
                    <a:p>
                      <a:r>
                        <a:rPr lang="de-DE" dirty="0"/>
                        <a:t>Anwesenheitsliste vorbereiten</a:t>
                      </a:r>
                      <a:endParaRPr lang="x-none" dirty="0"/>
                    </a:p>
                  </a:txBody>
                  <a:tcPr anchor="ctr"/>
                </a:tc>
                <a:extLst>
                  <a:ext uri="{0D108BD9-81ED-4DB2-BD59-A6C34878D82A}">
                    <a16:rowId xmlns:a16="http://schemas.microsoft.com/office/drawing/2014/main" val="2936237473"/>
                  </a:ext>
                </a:extLst>
              </a:tr>
              <a:tr h="648000">
                <a:tc>
                  <a:txBody>
                    <a:bodyPr/>
                    <a:lstStyle/>
                    <a:p>
                      <a:endParaRPr lang="x-none"/>
                    </a:p>
                  </a:txBody>
                  <a:tcPr anchor="ctr"/>
                </a:tc>
                <a:tc>
                  <a:txBody>
                    <a:bodyPr/>
                    <a:lstStyle/>
                    <a:p>
                      <a:r>
                        <a:rPr lang="de-DE" dirty="0"/>
                        <a:t>Technik vorbereiten</a:t>
                      </a:r>
                      <a:endParaRPr lang="x-none" dirty="0"/>
                    </a:p>
                  </a:txBody>
                  <a:tcPr anchor="ctr"/>
                </a:tc>
                <a:extLst>
                  <a:ext uri="{0D108BD9-81ED-4DB2-BD59-A6C34878D82A}">
                    <a16:rowId xmlns:a16="http://schemas.microsoft.com/office/drawing/2014/main" val="1234889348"/>
                  </a:ext>
                </a:extLst>
              </a:tr>
              <a:tr h="144000">
                <a:tc>
                  <a:txBody>
                    <a:bodyPr/>
                    <a:lstStyle/>
                    <a:p>
                      <a:endParaRPr lang="x-none" sz="500" dirty="0"/>
                    </a:p>
                  </a:txBody>
                  <a:tcPr anchor="ctr"/>
                </a:tc>
                <a:tc>
                  <a:txBody>
                    <a:bodyPr/>
                    <a:lstStyle/>
                    <a:p>
                      <a:endParaRPr lang="x-none" sz="500" dirty="0"/>
                    </a:p>
                  </a:txBody>
                  <a:tcPr anchor="ctr"/>
                </a:tc>
                <a:extLst>
                  <a:ext uri="{0D108BD9-81ED-4DB2-BD59-A6C34878D82A}">
                    <a16:rowId xmlns:a16="http://schemas.microsoft.com/office/drawing/2014/main" val="3755267981"/>
                  </a:ext>
                </a:extLst>
              </a:tr>
              <a:tr h="648000">
                <a:tc>
                  <a:txBody>
                    <a:bodyPr/>
                    <a:lstStyle/>
                    <a:p>
                      <a:endParaRPr lang="x-none"/>
                    </a:p>
                  </a:txBody>
                  <a:tcPr anchor="ctr"/>
                </a:tc>
                <a:tc>
                  <a:txBody>
                    <a:bodyPr/>
                    <a:lstStyle/>
                    <a:p>
                      <a:r>
                        <a:rPr lang="de-DE" dirty="0"/>
                        <a:t>Inhaltlich: Eigene Standards und Verfahrensanweisungen heraussuchen und Inhalte einpflegen, soweit diese vorliegen</a:t>
                      </a:r>
                      <a:endParaRPr lang="x-none" dirty="0"/>
                    </a:p>
                  </a:txBody>
                  <a:tcPr anchor="ctr"/>
                </a:tc>
                <a:extLst>
                  <a:ext uri="{0D108BD9-81ED-4DB2-BD59-A6C34878D82A}">
                    <a16:rowId xmlns:a16="http://schemas.microsoft.com/office/drawing/2014/main" val="4109331349"/>
                  </a:ext>
                </a:extLst>
              </a:tr>
              <a:tr h="407098">
                <a:tc>
                  <a:txBody>
                    <a:bodyPr/>
                    <a:lstStyle/>
                    <a:p>
                      <a:endParaRPr lang="x-none"/>
                    </a:p>
                  </a:txBody>
                  <a:tcPr anchor="ctr"/>
                </a:tc>
                <a:tc>
                  <a:txBody>
                    <a:bodyPr/>
                    <a:lstStyle/>
                    <a:p>
                      <a:endParaRPr lang="x-none" dirty="0"/>
                    </a:p>
                  </a:txBody>
                  <a:tcPr anchor="ctr"/>
                </a:tc>
                <a:extLst>
                  <a:ext uri="{0D108BD9-81ED-4DB2-BD59-A6C34878D82A}">
                    <a16:rowId xmlns:a16="http://schemas.microsoft.com/office/drawing/2014/main" val="2523186963"/>
                  </a:ext>
                </a:extLst>
              </a:tr>
              <a:tr h="422031">
                <a:tc>
                  <a:txBody>
                    <a:bodyPr/>
                    <a:lstStyle/>
                    <a:p>
                      <a:endParaRPr lang="x-none"/>
                    </a:p>
                  </a:txBody>
                  <a:tcPr anchor="ctr"/>
                </a:tc>
                <a:tc>
                  <a:txBody>
                    <a:bodyPr/>
                    <a:lstStyle/>
                    <a:p>
                      <a:endParaRPr lang="x-none" dirty="0"/>
                    </a:p>
                  </a:txBody>
                  <a:tcPr anchor="ctr"/>
                </a:tc>
                <a:extLst>
                  <a:ext uri="{0D108BD9-81ED-4DB2-BD59-A6C34878D82A}">
                    <a16:rowId xmlns:a16="http://schemas.microsoft.com/office/drawing/2014/main" val="2340410109"/>
                  </a:ext>
                </a:extLst>
              </a:tr>
              <a:tr h="375138">
                <a:tc>
                  <a:txBody>
                    <a:bodyPr/>
                    <a:lstStyle/>
                    <a:p>
                      <a:endParaRPr lang="x-none"/>
                    </a:p>
                  </a:txBody>
                  <a:tcPr anchor="ctr"/>
                </a:tc>
                <a:tc>
                  <a:txBody>
                    <a:bodyPr/>
                    <a:lstStyle/>
                    <a:p>
                      <a:endParaRPr lang="x-none" dirty="0"/>
                    </a:p>
                  </a:txBody>
                  <a:tcPr anchor="ctr"/>
                </a:tc>
                <a:extLst>
                  <a:ext uri="{0D108BD9-81ED-4DB2-BD59-A6C34878D82A}">
                    <a16:rowId xmlns:a16="http://schemas.microsoft.com/office/drawing/2014/main" val="469147110"/>
                  </a:ext>
                </a:extLst>
              </a:tr>
            </a:tbl>
          </a:graphicData>
        </a:graphic>
      </p:graphicFrame>
    </p:spTree>
    <p:extLst>
      <p:ext uri="{BB962C8B-B14F-4D97-AF65-F5344CB8AC3E}">
        <p14:creationId xmlns:p14="http://schemas.microsoft.com/office/powerpoint/2010/main" val="24822833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2FD60-DEF7-BED5-612C-30787DEBF8B5}"/>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A45D4035-0F33-D5D2-3795-F1F2AF92D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325755"/>
          </a:xfrm>
          <a:prstGeom prst="rect">
            <a:avLst/>
          </a:prstGeom>
        </p:spPr>
      </p:pic>
      <p:sp>
        <p:nvSpPr>
          <p:cNvPr id="2" name="Titel 1">
            <a:extLst>
              <a:ext uri="{FF2B5EF4-FFF2-40B4-BE49-F238E27FC236}">
                <a16:creationId xmlns:a16="http://schemas.microsoft.com/office/drawing/2014/main" id="{2450C23E-B407-1C01-DC1B-6FE299FF7DEF}"/>
              </a:ext>
            </a:extLst>
          </p:cNvPr>
          <p:cNvSpPr>
            <a:spLocks noGrp="1"/>
          </p:cNvSpPr>
          <p:nvPr>
            <p:ph type="title"/>
          </p:nvPr>
        </p:nvSpPr>
        <p:spPr/>
        <p:txBody>
          <a:bodyPr/>
          <a:lstStyle/>
          <a:p>
            <a:r>
              <a:rPr lang="de-DE" dirty="0"/>
              <a:t>Gliederung</a:t>
            </a:r>
          </a:p>
        </p:txBody>
      </p:sp>
      <p:pic>
        <p:nvPicPr>
          <p:cNvPr id="6" name="Grafik 5">
            <a:extLst>
              <a:ext uri="{FF2B5EF4-FFF2-40B4-BE49-F238E27FC236}">
                <a16:creationId xmlns:a16="http://schemas.microsoft.com/office/drawing/2014/main" id="{928B3524-D3E8-859C-6EAE-655D7A14B6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pic>
        <p:nvPicPr>
          <p:cNvPr id="8" name="Grafik 7">
            <a:extLst>
              <a:ext uri="{FF2B5EF4-FFF2-40B4-BE49-F238E27FC236}">
                <a16:creationId xmlns:a16="http://schemas.microsoft.com/office/drawing/2014/main" id="{C63D405B-C9EB-FD22-1D54-3ED46184DA9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895" b="89955" l="9937" r="90063">
                        <a14:foregroundMark x1="90189" y1="35682" x2="90189" y2="35682"/>
                      </a14:backgroundRemoval>
                    </a14:imgEffect>
                  </a14:imgLayer>
                </a14:imgProps>
              </a:ext>
              <a:ext uri="{28A0092B-C50C-407E-A947-70E740481C1C}">
                <a14:useLocalDpi xmlns:a14="http://schemas.microsoft.com/office/drawing/2010/main"/>
              </a:ext>
            </a:extLst>
          </a:blip>
          <a:srcRect/>
          <a:stretch/>
        </p:blipFill>
        <p:spPr>
          <a:xfrm rot="1245161">
            <a:off x="8011733" y="1407317"/>
            <a:ext cx="997528" cy="836613"/>
          </a:xfrm>
          <a:prstGeom prst="rect">
            <a:avLst/>
          </a:prstGeom>
        </p:spPr>
      </p:pic>
      <p:pic>
        <p:nvPicPr>
          <p:cNvPr id="10" name="Grafik 9">
            <a:extLst>
              <a:ext uri="{FF2B5EF4-FFF2-40B4-BE49-F238E27FC236}">
                <a16:creationId xmlns:a16="http://schemas.microsoft.com/office/drawing/2014/main" id="{733904E4-1340-2FD5-34F2-30D526441C11}"/>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938" b="89938" l="9890" r="89973">
                        <a14:foregroundMark x1="13187" y1="61491" x2="13187" y2="61491"/>
                        <a14:foregroundMark x1="63187" y1="38509" x2="63462" y2="39503"/>
                        <a14:backgroundMark x1="30632" y1="63106" x2="30632" y2="63106"/>
                        <a14:backgroundMark x1="32692" y1="58261" x2="43269" y2="65093"/>
                        <a14:backgroundMark x1="29808" y1="63106" x2="39011" y2="56273"/>
                        <a14:backgroundMark x1="44093" y1="66584" x2="62912" y2="63478"/>
                        <a14:backgroundMark x1="66209" y1="61615" x2="76374" y2="55901"/>
                        <a14:backgroundMark x1="15522" y1="60248" x2="24313" y2="72795"/>
                        <a14:backgroundMark x1="57555" y1="40497" x2="68407" y2="40124"/>
                        <a14:backgroundMark x1="68681" y1="40124" x2="64286" y2="45466"/>
                        <a14:backgroundMark x1="55220" y1="51180" x2="59753" y2="53665"/>
                      </a14:backgroundRemoval>
                    </a14:imgEffect>
                  </a14:imgLayer>
                </a14:imgProps>
              </a:ext>
              <a:ext uri="{28A0092B-C50C-407E-A947-70E740481C1C}">
                <a14:useLocalDpi xmlns:a14="http://schemas.microsoft.com/office/drawing/2010/main"/>
              </a:ext>
            </a:extLst>
          </a:blip>
          <a:srcRect/>
          <a:stretch/>
        </p:blipFill>
        <p:spPr>
          <a:xfrm>
            <a:off x="9971903" y="3524193"/>
            <a:ext cx="1511779" cy="1670236"/>
          </a:xfrm>
          <a:prstGeom prst="rect">
            <a:avLst/>
          </a:prstGeom>
        </p:spPr>
      </p:pic>
      <p:pic>
        <p:nvPicPr>
          <p:cNvPr id="12" name="Grafik 11">
            <a:extLst>
              <a:ext uri="{FF2B5EF4-FFF2-40B4-BE49-F238E27FC236}">
                <a16:creationId xmlns:a16="http://schemas.microsoft.com/office/drawing/2014/main" id="{1C2F8B0D-C881-DC6C-64B6-3B18305CE00B}"/>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9952" b="89808" l="8901" r="89847">
                        <a14:foregroundMark x1="56606" y1="71343" x2="67316" y2="78777"/>
                        <a14:foregroundMark x1="9179" y1="30216" x2="8901" y2="32014"/>
                        <a14:backgroundMark x1="65090" y1="62350" x2="69402" y2="66667"/>
                        <a14:backgroundMark x1="68289" y1="64508" x2="71488" y2="68465"/>
                        <a14:backgroundMark x1="58414" y1="69904" x2="41864" y2="65707"/>
                        <a14:backgroundMark x1="49652" y1="69904" x2="61335" y2="70264"/>
                        <a14:backgroundMark x1="41586" y1="64149" x2="28512" y2="51439"/>
                        <a14:backgroundMark x1="52434" y1="71223" x2="56328" y2="72422"/>
                        <a14:backgroundMark x1="56328" y1="72062" x2="58136" y2="73022"/>
                        <a14:backgroundMark x1="38804" y1="60911" x2="32128" y2="55396"/>
                        <a14:backgroundMark x1="32128" y1="55036" x2="36300" y2="59353"/>
                        <a14:backgroundMark x1="28929" y1="51799" x2="32406" y2="56595"/>
                        <a14:backgroundMark x1="36996" y1="58753" x2="42281" y2="65108"/>
                        <a14:backgroundMark x1="43394" y1="63909" x2="52851" y2="66667"/>
                        <a14:backgroundMark x1="56050" y1="72062" x2="58414" y2="72662"/>
                        <a14:backgroundMark x1="53129" y1="71823" x2="58136" y2="72062"/>
                        <a14:backgroundMark x1="53268" y1="71223" x2="59944" y2="72062"/>
                      </a14:backgroundRemoval>
                    </a14:imgEffect>
                  </a14:imgLayer>
                </a14:imgProps>
              </a:ext>
              <a:ext uri="{28A0092B-C50C-407E-A947-70E740481C1C}">
                <a14:useLocalDpi xmlns:a14="http://schemas.microsoft.com/office/drawing/2010/main"/>
              </a:ext>
            </a:extLst>
          </a:blip>
          <a:srcRect/>
          <a:stretch/>
        </p:blipFill>
        <p:spPr>
          <a:xfrm>
            <a:off x="8125691" y="3792379"/>
            <a:ext cx="979728" cy="1135793"/>
          </a:xfrm>
          <a:prstGeom prst="rect">
            <a:avLst/>
          </a:prstGeom>
        </p:spPr>
      </p:pic>
      <p:pic>
        <p:nvPicPr>
          <p:cNvPr id="14" name="Grafik 13">
            <a:extLst>
              <a:ext uri="{FF2B5EF4-FFF2-40B4-BE49-F238E27FC236}">
                <a16:creationId xmlns:a16="http://schemas.microsoft.com/office/drawing/2014/main" id="{CA0979CC-9F4B-AF58-ADB2-4AB6DD1AFA72}"/>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96" b="89974" l="9949" r="89882">
                        <a14:foregroundMark x1="50759" y1="79818" x2="35750" y2="66536"/>
                        <a14:backgroundMark x1="52614" y1="71745" x2="52277" y2="68880"/>
                        <a14:backgroundMark x1="50927" y1="71745" x2="45868" y2="69661"/>
                        <a14:backgroundMark x1="49916" y1="76432" x2="51939" y2="67578"/>
                        <a14:backgroundMark x1="38954" y1="65755" x2="46374" y2="64323"/>
                      </a14:backgroundRemoval>
                    </a14:imgEffect>
                  </a14:imgLayer>
                </a14:imgProps>
              </a:ext>
              <a:ext uri="{28A0092B-C50C-407E-A947-70E740481C1C}">
                <a14:useLocalDpi xmlns:a14="http://schemas.microsoft.com/office/drawing/2010/main"/>
              </a:ext>
            </a:extLst>
          </a:blip>
          <a:srcRect/>
          <a:stretch/>
        </p:blipFill>
        <p:spPr>
          <a:xfrm>
            <a:off x="10105202" y="1794700"/>
            <a:ext cx="925551" cy="1198579"/>
          </a:xfrm>
          <a:prstGeom prst="rect">
            <a:avLst/>
          </a:prstGeom>
        </p:spPr>
      </p:pic>
      <p:sp>
        <p:nvSpPr>
          <p:cNvPr id="9" name="Inhaltsplatzhalter 2">
            <a:extLst>
              <a:ext uri="{FF2B5EF4-FFF2-40B4-BE49-F238E27FC236}">
                <a16:creationId xmlns:a16="http://schemas.microsoft.com/office/drawing/2014/main" id="{3BA61022-7D46-39B4-9BFF-4914803CF568}"/>
              </a:ext>
            </a:extLst>
          </p:cNvPr>
          <p:cNvSpPr>
            <a:spLocks noGrp="1"/>
          </p:cNvSpPr>
          <p:nvPr>
            <p:ph idx="1"/>
          </p:nvPr>
        </p:nvSpPr>
        <p:spPr>
          <a:xfrm>
            <a:off x="838200" y="1825625"/>
            <a:ext cx="6349354" cy="4351338"/>
          </a:xfrm>
          <a:noFill/>
        </p:spPr>
        <p:txBody>
          <a:bodyPr>
            <a:normAutofit/>
          </a:bodyPr>
          <a:lstStyle/>
          <a:p>
            <a:pPr marL="465138" indent="-465138">
              <a:buClr>
                <a:schemeClr val="bg1">
                  <a:lumMod val="75000"/>
                </a:schemeClr>
              </a:buClr>
            </a:pPr>
            <a:r>
              <a:rPr lang="de-DE" dirty="0">
                <a:solidFill>
                  <a:schemeClr val="bg1">
                    <a:lumMod val="75000"/>
                  </a:schemeClr>
                </a:solidFill>
              </a:rPr>
              <a:t>Einführung</a:t>
            </a:r>
          </a:p>
          <a:p>
            <a:pPr marL="465138" indent="-465138">
              <a:buClr>
                <a:schemeClr val="bg1">
                  <a:lumMod val="75000"/>
                </a:schemeClr>
              </a:buClr>
            </a:pPr>
            <a:r>
              <a:rPr lang="de-DE" dirty="0">
                <a:solidFill>
                  <a:schemeClr val="bg1">
                    <a:lumMod val="75000"/>
                  </a:schemeClr>
                </a:solidFill>
              </a:rPr>
              <a:t>Merkmale konstruktiver vs. destruktiver Kritik</a:t>
            </a:r>
          </a:p>
          <a:p>
            <a:pPr marL="465138" indent="-465138">
              <a:buClr>
                <a:schemeClr val="bg1">
                  <a:lumMod val="75000"/>
                </a:schemeClr>
              </a:buClr>
            </a:pPr>
            <a:r>
              <a:rPr lang="de-DE" dirty="0">
                <a:solidFill>
                  <a:schemeClr val="bg1">
                    <a:lumMod val="75000"/>
                  </a:schemeClr>
                </a:solidFill>
              </a:rPr>
              <a:t>Grundprinzipien für vernünftiges Feedback</a:t>
            </a:r>
          </a:p>
          <a:p>
            <a:pPr marL="465138" indent="-465138">
              <a:buClr>
                <a:schemeClr val="bg1"/>
              </a:buClr>
            </a:pPr>
            <a:r>
              <a:rPr lang="de-DE" b="1" dirty="0">
                <a:solidFill>
                  <a:schemeClr val="bg1"/>
                </a:solidFill>
              </a:rPr>
              <a:t>Strategien für konstruktives Feedback</a:t>
            </a:r>
          </a:p>
          <a:p>
            <a:pPr marL="465138" indent="-465138">
              <a:buClr>
                <a:schemeClr val="bg1">
                  <a:lumMod val="75000"/>
                </a:schemeClr>
              </a:buClr>
            </a:pPr>
            <a:r>
              <a:rPr lang="de-DE" dirty="0">
                <a:solidFill>
                  <a:schemeClr val="bg1">
                    <a:lumMod val="75000"/>
                  </a:schemeClr>
                </a:solidFill>
              </a:rPr>
              <a:t>Strategien für die Annahme von Kritik</a:t>
            </a:r>
          </a:p>
          <a:p>
            <a:pPr marL="465138" indent="-465138">
              <a:buClr>
                <a:schemeClr val="bg1">
                  <a:lumMod val="75000"/>
                </a:schemeClr>
              </a:buClr>
            </a:pPr>
            <a:r>
              <a:rPr lang="de-DE" dirty="0">
                <a:solidFill>
                  <a:schemeClr val="bg1">
                    <a:lumMod val="75000"/>
                  </a:schemeClr>
                </a:solidFill>
              </a:rPr>
              <a:t>Zusammenfassung</a:t>
            </a:r>
          </a:p>
          <a:p>
            <a:pPr marL="0" indent="0">
              <a:buNone/>
            </a:pPr>
            <a:endParaRPr lang="de-DE" dirty="0">
              <a:solidFill>
                <a:schemeClr val="bg1">
                  <a:lumMod val="65000"/>
                </a:schemeClr>
              </a:solidFill>
              <a:highlight>
                <a:srgbClr val="FFFF00"/>
              </a:highlight>
            </a:endParaRPr>
          </a:p>
          <a:p>
            <a:endParaRPr lang="de-DE" dirty="0">
              <a:solidFill>
                <a:schemeClr val="bg1">
                  <a:lumMod val="65000"/>
                </a:schemeClr>
              </a:solidFill>
              <a:highlight>
                <a:srgbClr val="FFFF00"/>
              </a:highlight>
            </a:endParaRPr>
          </a:p>
        </p:txBody>
      </p:sp>
    </p:spTree>
    <p:extLst>
      <p:ext uri="{BB962C8B-B14F-4D97-AF65-F5344CB8AC3E}">
        <p14:creationId xmlns:p14="http://schemas.microsoft.com/office/powerpoint/2010/main" val="2824720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3ACD1-2DB1-2351-E602-A019CDE7CC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6AF4FF-4A6A-2670-8651-EEAC70677CE4}"/>
              </a:ext>
            </a:extLst>
          </p:cNvPr>
          <p:cNvSpPr>
            <a:spLocks noGrp="1"/>
          </p:cNvSpPr>
          <p:nvPr>
            <p:ph type="title"/>
          </p:nvPr>
        </p:nvSpPr>
        <p:spPr/>
        <p:txBody>
          <a:bodyPr/>
          <a:lstStyle/>
          <a:p>
            <a:r>
              <a:rPr lang="de-DE" dirty="0"/>
              <a:t>Strategien Feedback geben</a:t>
            </a:r>
          </a:p>
        </p:txBody>
      </p:sp>
      <p:sp>
        <p:nvSpPr>
          <p:cNvPr id="3" name="Inhaltsplatzhalter 2">
            <a:extLst>
              <a:ext uri="{FF2B5EF4-FFF2-40B4-BE49-F238E27FC236}">
                <a16:creationId xmlns:a16="http://schemas.microsoft.com/office/drawing/2014/main" id="{834E12E6-E1BF-6D25-5488-18790DA22386}"/>
              </a:ext>
            </a:extLst>
          </p:cNvPr>
          <p:cNvSpPr>
            <a:spLocks noGrp="1"/>
          </p:cNvSpPr>
          <p:nvPr>
            <p:ph idx="1"/>
          </p:nvPr>
        </p:nvSpPr>
        <p:spPr>
          <a:xfrm>
            <a:off x="838200" y="1825625"/>
            <a:ext cx="7450394" cy="4351338"/>
          </a:xfrm>
        </p:spPr>
        <p:txBody>
          <a:bodyPr>
            <a:normAutofit/>
          </a:bodyPr>
          <a:lstStyle/>
          <a:p>
            <a:pPr marL="0" indent="0">
              <a:buNone/>
            </a:pPr>
            <a:r>
              <a:rPr lang="de-DE" sz="2400" b="1" dirty="0"/>
              <a:t>SBI-Methode (Situation – </a:t>
            </a:r>
            <a:r>
              <a:rPr lang="de-DE" sz="2400" b="1" dirty="0" err="1"/>
              <a:t>Behavior</a:t>
            </a:r>
            <a:r>
              <a:rPr lang="de-DE" sz="2400" b="1" dirty="0"/>
              <a:t> – Impact)</a:t>
            </a:r>
          </a:p>
          <a:p>
            <a:pPr marL="0" indent="0">
              <a:buNone/>
            </a:pPr>
            <a:endParaRPr lang="de-DE" sz="2400" dirty="0"/>
          </a:p>
          <a:p>
            <a:r>
              <a:rPr lang="de-DE" sz="2400" b="1" dirty="0"/>
              <a:t>Situation:</a:t>
            </a:r>
            <a:r>
              <a:rPr lang="de-DE" sz="2400" dirty="0"/>
              <a:t> Beschreibe die konkrete Situation (</a:t>
            </a:r>
            <a:r>
              <a:rPr lang="de-DE" sz="2400" i="1" dirty="0"/>
              <a:t>„Gestern bei der Medikamentenausgabe…“</a:t>
            </a:r>
            <a:r>
              <a:rPr lang="de-DE" sz="2400" dirty="0"/>
              <a:t>)</a:t>
            </a:r>
          </a:p>
          <a:p>
            <a:r>
              <a:rPr lang="de-DE" sz="2400" b="1" dirty="0" err="1"/>
              <a:t>Behavior</a:t>
            </a:r>
            <a:r>
              <a:rPr lang="de-DE" sz="2400" b="1" dirty="0"/>
              <a:t> (Verhalten):</a:t>
            </a:r>
            <a:r>
              <a:rPr lang="de-DE" sz="2400" dirty="0"/>
              <a:t> Nenne das beobachtete Verhalten, ohne Bewertung (</a:t>
            </a:r>
            <a:r>
              <a:rPr lang="de-DE" sz="2400" i="1" dirty="0"/>
              <a:t>„Ich habe gesehen, du hast die Dosierung laut vorgelesen“</a:t>
            </a:r>
            <a:r>
              <a:rPr lang="de-DE" sz="2400" dirty="0"/>
              <a:t>)</a:t>
            </a:r>
          </a:p>
          <a:p>
            <a:r>
              <a:rPr lang="de-DE" sz="2400" b="1" dirty="0"/>
              <a:t>Impact (Auswirkung):</a:t>
            </a:r>
            <a:r>
              <a:rPr lang="de-DE" sz="2400" dirty="0"/>
              <a:t> Erkläre die Wirkung auf dich/das Team/die PatientInnen (</a:t>
            </a:r>
            <a:r>
              <a:rPr lang="de-DE" sz="2400" i="1" dirty="0"/>
              <a:t>„…das hat mir Sicherheit gegeben“</a:t>
            </a:r>
            <a:r>
              <a:rPr lang="de-DE" sz="2400" dirty="0"/>
              <a:t>)</a:t>
            </a:r>
          </a:p>
          <a:p>
            <a:pPr marL="0" indent="0" algn="ctr" eaLnBrk="0" fontAlgn="base" hangingPunct="0">
              <a:lnSpc>
                <a:spcPct val="100000"/>
              </a:lnSpc>
              <a:spcBef>
                <a:spcPct val="0"/>
              </a:spcBef>
              <a:spcAft>
                <a:spcPct val="0"/>
              </a:spcAft>
              <a:buNone/>
            </a:pPr>
            <a:endParaRPr lang="de-DE" altLang="de-DE" sz="2400" dirty="0">
              <a:highlight>
                <a:srgbClr val="FFFF00"/>
              </a:highlight>
              <a:latin typeface="Arial" panose="020B0604020202020204" pitchFamily="34" charset="0"/>
            </a:endParaRPr>
          </a:p>
        </p:txBody>
      </p:sp>
      <p:pic>
        <p:nvPicPr>
          <p:cNvPr id="5" name="Grafik 4">
            <a:extLst>
              <a:ext uri="{FF2B5EF4-FFF2-40B4-BE49-F238E27FC236}">
                <a16:creationId xmlns:a16="http://schemas.microsoft.com/office/drawing/2014/main" id="{59B4CF91-D0F9-DD7F-943D-8ED4508FED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359" y="1436812"/>
            <a:ext cx="3222441" cy="4828642"/>
          </a:xfrm>
          <a:prstGeom prst="rect">
            <a:avLst/>
          </a:prstGeom>
        </p:spPr>
      </p:pic>
    </p:spTree>
    <p:extLst>
      <p:ext uri="{BB962C8B-B14F-4D97-AF65-F5344CB8AC3E}">
        <p14:creationId xmlns:p14="http://schemas.microsoft.com/office/powerpoint/2010/main" val="501014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59384-A6D7-152B-16A0-383D50A579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AC5136-1314-96BA-8926-767EFEE5D70C}"/>
              </a:ext>
            </a:extLst>
          </p:cNvPr>
          <p:cNvSpPr>
            <a:spLocks noGrp="1"/>
          </p:cNvSpPr>
          <p:nvPr>
            <p:ph type="title"/>
          </p:nvPr>
        </p:nvSpPr>
        <p:spPr/>
        <p:txBody>
          <a:bodyPr/>
          <a:lstStyle/>
          <a:p>
            <a:r>
              <a:rPr lang="de-DE" dirty="0"/>
              <a:t>Strategien Feedback geben</a:t>
            </a:r>
          </a:p>
        </p:txBody>
      </p:sp>
      <p:graphicFrame>
        <p:nvGraphicFramePr>
          <p:cNvPr id="5" name="Inhaltsplatzhalter 4">
            <a:extLst>
              <a:ext uri="{FF2B5EF4-FFF2-40B4-BE49-F238E27FC236}">
                <a16:creationId xmlns:a16="http://schemas.microsoft.com/office/drawing/2014/main" id="{4D3FFBCD-50D9-11E1-DD1E-D5FA2A5AE634}"/>
              </a:ext>
            </a:extLst>
          </p:cNvPr>
          <p:cNvGraphicFramePr>
            <a:graphicFrameLocks noGrp="1"/>
          </p:cNvGraphicFramePr>
          <p:nvPr>
            <p:ph idx="1"/>
            <p:extLst>
              <p:ext uri="{D42A27DB-BD31-4B8C-83A1-F6EECF244321}">
                <p14:modId xmlns:p14="http://schemas.microsoft.com/office/powerpoint/2010/main" val="4063587683"/>
              </p:ext>
            </p:extLst>
          </p:nvPr>
        </p:nvGraphicFramePr>
        <p:xfrm>
          <a:off x="3215992" y="3016251"/>
          <a:ext cx="8627806" cy="2560320"/>
        </p:xfrm>
        <a:graphic>
          <a:graphicData uri="http://schemas.openxmlformats.org/drawingml/2006/table">
            <a:tbl>
              <a:tblPr/>
              <a:tblGrid>
                <a:gridCol w="1505499">
                  <a:extLst>
                    <a:ext uri="{9D8B030D-6E8A-4147-A177-3AD203B41FA5}">
                      <a16:colId xmlns:a16="http://schemas.microsoft.com/office/drawing/2014/main" val="476751440"/>
                    </a:ext>
                  </a:extLst>
                </a:gridCol>
                <a:gridCol w="2875936">
                  <a:extLst>
                    <a:ext uri="{9D8B030D-6E8A-4147-A177-3AD203B41FA5}">
                      <a16:colId xmlns:a16="http://schemas.microsoft.com/office/drawing/2014/main" val="3360447061"/>
                    </a:ext>
                  </a:extLst>
                </a:gridCol>
                <a:gridCol w="4246371">
                  <a:extLst>
                    <a:ext uri="{9D8B030D-6E8A-4147-A177-3AD203B41FA5}">
                      <a16:colId xmlns:a16="http://schemas.microsoft.com/office/drawing/2014/main" val="1550925624"/>
                    </a:ext>
                  </a:extLst>
                </a:gridCol>
              </a:tblGrid>
              <a:tr h="0">
                <a:tc>
                  <a:txBody>
                    <a:bodyPr/>
                    <a:lstStyle/>
                    <a:p>
                      <a:pPr>
                        <a:buNone/>
                      </a:pPr>
                      <a:r>
                        <a:rPr lang="de-DE" b="1" dirty="0"/>
                        <a:t>Bestandteil</a:t>
                      </a:r>
                      <a:endParaRPr lang="de-DE" dirty="0"/>
                    </a:p>
                  </a:txBody>
                  <a:tcPr anchor="ctr">
                    <a:lnL>
                      <a:noFill/>
                    </a:lnL>
                    <a:lnR>
                      <a:noFill/>
                    </a:lnR>
                    <a:lnT>
                      <a:noFill/>
                    </a:lnT>
                    <a:lnB>
                      <a:noFill/>
                    </a:lnB>
                    <a:noFill/>
                  </a:tcPr>
                </a:tc>
                <a:tc>
                  <a:txBody>
                    <a:bodyPr/>
                    <a:lstStyle/>
                    <a:p>
                      <a:pPr>
                        <a:buNone/>
                      </a:pPr>
                      <a:r>
                        <a:rPr lang="de-DE" b="1"/>
                        <a:t>Beschreibung</a:t>
                      </a:r>
                      <a:endParaRPr lang="de-DE"/>
                    </a:p>
                  </a:txBody>
                  <a:tcPr anchor="ctr">
                    <a:lnL>
                      <a:noFill/>
                    </a:lnL>
                    <a:lnR>
                      <a:noFill/>
                    </a:lnR>
                    <a:lnT>
                      <a:noFill/>
                    </a:lnT>
                    <a:lnB>
                      <a:noFill/>
                    </a:lnB>
                    <a:noFill/>
                  </a:tcPr>
                </a:tc>
                <a:tc>
                  <a:txBody>
                    <a:bodyPr/>
                    <a:lstStyle/>
                    <a:p>
                      <a:pPr>
                        <a:buNone/>
                      </a:pPr>
                      <a:r>
                        <a:rPr lang="de-DE" b="1"/>
                        <a:t>Beispiel aus dem Satz</a:t>
                      </a:r>
                      <a:endParaRPr lang="de-DE"/>
                    </a:p>
                  </a:txBody>
                  <a:tcPr anchor="ctr">
                    <a:lnL>
                      <a:noFill/>
                    </a:lnL>
                    <a:lnR>
                      <a:noFill/>
                    </a:lnR>
                    <a:lnT>
                      <a:noFill/>
                    </a:lnT>
                    <a:lnB>
                      <a:noFill/>
                    </a:lnB>
                    <a:noFill/>
                  </a:tcPr>
                </a:tc>
                <a:extLst>
                  <a:ext uri="{0D108BD9-81ED-4DB2-BD59-A6C34878D82A}">
                    <a16:rowId xmlns:a16="http://schemas.microsoft.com/office/drawing/2014/main" val="1875437424"/>
                  </a:ext>
                </a:extLst>
              </a:tr>
              <a:tr h="126780">
                <a:tc>
                  <a:txBody>
                    <a:bodyPr/>
                    <a:lstStyle/>
                    <a:p>
                      <a:pPr>
                        <a:buNone/>
                      </a:pPr>
                      <a:r>
                        <a:rPr lang="de-DE" b="1" dirty="0"/>
                        <a:t>S – Situation</a:t>
                      </a:r>
                      <a:endParaRPr lang="de-DE" dirty="0"/>
                    </a:p>
                  </a:txBody>
                  <a:tcPr anchor="ctr">
                    <a:lnL>
                      <a:noFill/>
                    </a:lnL>
                    <a:lnR>
                      <a:noFill/>
                    </a:lnR>
                    <a:lnT>
                      <a:noFill/>
                    </a:lnT>
                    <a:lnB>
                      <a:noFill/>
                    </a:lnB>
                    <a:noFill/>
                  </a:tcPr>
                </a:tc>
                <a:tc>
                  <a:txBody>
                    <a:bodyPr/>
                    <a:lstStyle/>
                    <a:p>
                      <a:pPr>
                        <a:buNone/>
                      </a:pPr>
                      <a:r>
                        <a:rPr lang="de-DE" dirty="0"/>
                        <a:t>Konkreter Zeitpunkt/Kontext der Beobachtung</a:t>
                      </a:r>
                    </a:p>
                  </a:txBody>
                  <a:tcPr anchor="ctr">
                    <a:lnL>
                      <a:noFill/>
                    </a:lnL>
                    <a:lnR>
                      <a:noFill/>
                    </a:lnR>
                    <a:lnT>
                      <a:noFill/>
                    </a:lnT>
                    <a:lnB>
                      <a:noFill/>
                    </a:lnB>
                    <a:noFill/>
                  </a:tcPr>
                </a:tc>
                <a:tc>
                  <a:txBody>
                    <a:bodyPr/>
                    <a:lstStyle/>
                    <a:p>
                      <a:pPr>
                        <a:buNone/>
                      </a:pPr>
                      <a:r>
                        <a:rPr lang="de-DE"/>
                        <a:t>„Gestern bei der Medikamentenausgabe“</a:t>
                      </a:r>
                    </a:p>
                  </a:txBody>
                  <a:tcPr anchor="ctr">
                    <a:lnL>
                      <a:noFill/>
                    </a:lnL>
                    <a:lnR>
                      <a:noFill/>
                    </a:lnR>
                    <a:lnT>
                      <a:noFill/>
                    </a:lnT>
                    <a:lnB>
                      <a:noFill/>
                    </a:lnB>
                    <a:noFill/>
                  </a:tcPr>
                </a:tc>
                <a:extLst>
                  <a:ext uri="{0D108BD9-81ED-4DB2-BD59-A6C34878D82A}">
                    <a16:rowId xmlns:a16="http://schemas.microsoft.com/office/drawing/2014/main" val="3543643849"/>
                  </a:ext>
                </a:extLst>
              </a:tr>
              <a:tr h="0">
                <a:tc>
                  <a:txBody>
                    <a:bodyPr/>
                    <a:lstStyle/>
                    <a:p>
                      <a:pPr>
                        <a:buNone/>
                      </a:pPr>
                      <a:r>
                        <a:rPr lang="de-DE" b="1" dirty="0"/>
                        <a:t>B – </a:t>
                      </a:r>
                      <a:r>
                        <a:rPr lang="de-DE" b="1" dirty="0" err="1"/>
                        <a:t>Behavior</a:t>
                      </a:r>
                      <a:r>
                        <a:rPr lang="de-DE" b="1" dirty="0"/>
                        <a:t> (Verhalten)</a:t>
                      </a:r>
                      <a:endParaRPr lang="de-DE" dirty="0"/>
                    </a:p>
                  </a:txBody>
                  <a:tcPr anchor="ctr">
                    <a:lnL>
                      <a:noFill/>
                    </a:lnL>
                    <a:lnR>
                      <a:noFill/>
                    </a:lnR>
                    <a:lnT>
                      <a:noFill/>
                    </a:lnT>
                    <a:lnB>
                      <a:noFill/>
                    </a:lnB>
                    <a:noFill/>
                  </a:tcPr>
                </a:tc>
                <a:tc>
                  <a:txBody>
                    <a:bodyPr/>
                    <a:lstStyle/>
                    <a:p>
                      <a:pPr>
                        <a:buNone/>
                      </a:pPr>
                      <a:r>
                        <a:rPr lang="de-DE" dirty="0"/>
                        <a:t>Genau beobachtetes Verhalten, ohne Bewertung</a:t>
                      </a:r>
                    </a:p>
                  </a:txBody>
                  <a:tcPr anchor="ctr">
                    <a:lnL>
                      <a:noFill/>
                    </a:lnL>
                    <a:lnR>
                      <a:noFill/>
                    </a:lnR>
                    <a:lnT>
                      <a:noFill/>
                    </a:lnT>
                    <a:lnB>
                      <a:noFill/>
                    </a:lnB>
                    <a:noFill/>
                  </a:tcPr>
                </a:tc>
                <a:tc>
                  <a:txBody>
                    <a:bodyPr/>
                    <a:lstStyle/>
                    <a:p>
                      <a:pPr>
                        <a:buNone/>
                      </a:pPr>
                      <a:r>
                        <a:rPr lang="de-DE" dirty="0"/>
                        <a:t>„habe ich gesehen, dass du die Dosierung laut vorgelesen hast.“</a:t>
                      </a:r>
                    </a:p>
                  </a:txBody>
                  <a:tcPr anchor="ctr">
                    <a:lnL>
                      <a:noFill/>
                    </a:lnL>
                    <a:lnR>
                      <a:noFill/>
                    </a:lnR>
                    <a:lnT>
                      <a:noFill/>
                    </a:lnT>
                    <a:lnB>
                      <a:noFill/>
                    </a:lnB>
                    <a:noFill/>
                  </a:tcPr>
                </a:tc>
                <a:extLst>
                  <a:ext uri="{0D108BD9-81ED-4DB2-BD59-A6C34878D82A}">
                    <a16:rowId xmlns:a16="http://schemas.microsoft.com/office/drawing/2014/main" val="3782398506"/>
                  </a:ext>
                </a:extLst>
              </a:tr>
              <a:tr h="0">
                <a:tc>
                  <a:txBody>
                    <a:bodyPr/>
                    <a:lstStyle/>
                    <a:p>
                      <a:pPr>
                        <a:buNone/>
                      </a:pPr>
                      <a:r>
                        <a:rPr lang="de-DE" b="1"/>
                        <a:t>I – Impact (Auswirkung)</a:t>
                      </a:r>
                      <a:endParaRPr lang="de-DE"/>
                    </a:p>
                  </a:txBody>
                  <a:tcPr anchor="ctr">
                    <a:lnL>
                      <a:noFill/>
                    </a:lnL>
                    <a:lnR>
                      <a:noFill/>
                    </a:lnR>
                    <a:lnT>
                      <a:noFill/>
                    </a:lnT>
                    <a:lnB>
                      <a:noFill/>
                    </a:lnB>
                    <a:noFill/>
                  </a:tcPr>
                </a:tc>
                <a:tc>
                  <a:txBody>
                    <a:bodyPr/>
                    <a:lstStyle/>
                    <a:p>
                      <a:pPr>
                        <a:buNone/>
                      </a:pPr>
                      <a:r>
                        <a:rPr lang="de-DE" dirty="0"/>
                        <a:t>Wirkung auf Feedbackgeber, Team oder PatientInnen</a:t>
                      </a:r>
                    </a:p>
                  </a:txBody>
                  <a:tcPr anchor="ctr">
                    <a:lnL>
                      <a:noFill/>
                    </a:lnL>
                    <a:lnR>
                      <a:noFill/>
                    </a:lnR>
                    <a:lnT>
                      <a:noFill/>
                    </a:lnT>
                    <a:lnB>
                      <a:noFill/>
                    </a:lnB>
                    <a:noFill/>
                  </a:tcPr>
                </a:tc>
                <a:tc>
                  <a:txBody>
                    <a:bodyPr/>
                    <a:lstStyle/>
                    <a:p>
                      <a:pPr>
                        <a:buNone/>
                      </a:pPr>
                      <a:r>
                        <a:rPr lang="de-DE" dirty="0"/>
                        <a:t>„Das hat mir Sicherheit gegeben, weil ich genau nachvollziehen konnte, welche Medikamente verabreicht werden.“</a:t>
                      </a:r>
                    </a:p>
                  </a:txBody>
                  <a:tcPr anchor="ctr">
                    <a:lnL>
                      <a:noFill/>
                    </a:lnL>
                    <a:lnR>
                      <a:noFill/>
                    </a:lnR>
                    <a:lnT>
                      <a:noFill/>
                    </a:lnT>
                    <a:lnB>
                      <a:noFill/>
                    </a:lnB>
                    <a:noFill/>
                  </a:tcPr>
                </a:tc>
                <a:extLst>
                  <a:ext uri="{0D108BD9-81ED-4DB2-BD59-A6C34878D82A}">
                    <a16:rowId xmlns:a16="http://schemas.microsoft.com/office/drawing/2014/main" val="1485185852"/>
                  </a:ext>
                </a:extLst>
              </a:tr>
            </a:tbl>
          </a:graphicData>
        </a:graphic>
      </p:graphicFrame>
      <p:sp>
        <p:nvSpPr>
          <p:cNvPr id="7" name="Textfeld 6">
            <a:extLst>
              <a:ext uri="{FF2B5EF4-FFF2-40B4-BE49-F238E27FC236}">
                <a16:creationId xmlns:a16="http://schemas.microsoft.com/office/drawing/2014/main" id="{65FF0588-9314-6B01-335E-1ECD1BEFB57A}"/>
              </a:ext>
            </a:extLst>
          </p:cNvPr>
          <p:cNvSpPr txBox="1"/>
          <p:nvPr/>
        </p:nvSpPr>
        <p:spPr>
          <a:xfrm>
            <a:off x="3453131" y="1690688"/>
            <a:ext cx="7755643" cy="923330"/>
          </a:xfrm>
          <a:prstGeom prst="rect">
            <a:avLst/>
          </a:prstGeom>
          <a:noFill/>
        </p:spPr>
        <p:txBody>
          <a:bodyPr wrap="square">
            <a:spAutoFit/>
          </a:bodyPr>
          <a:lstStyle/>
          <a:p>
            <a:r>
              <a:rPr lang="de-DE" b="1" dirty="0"/>
              <a:t>Feedback: „Gestern bei der Medikamentenausgabe habe ich gesehen, dass du die Dosierung laut vorgelesen hast. Das hat mir Sicherheit gegeben, weil ich genau nachvollziehen konnte, welche Medikamente verabreicht werden."</a:t>
            </a:r>
          </a:p>
        </p:txBody>
      </p:sp>
      <p:pic>
        <p:nvPicPr>
          <p:cNvPr id="4" name="Grafik 3">
            <a:extLst>
              <a:ext uri="{FF2B5EF4-FFF2-40B4-BE49-F238E27FC236}">
                <a16:creationId xmlns:a16="http://schemas.microsoft.com/office/drawing/2014/main" id="{AE5FC481-380D-5C08-5A91-62213BB884A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07" y="1690688"/>
            <a:ext cx="3203251" cy="3893012"/>
          </a:xfrm>
          <a:prstGeom prst="rect">
            <a:avLst/>
          </a:prstGeom>
        </p:spPr>
      </p:pic>
    </p:spTree>
    <p:extLst>
      <p:ext uri="{BB962C8B-B14F-4D97-AF65-F5344CB8AC3E}">
        <p14:creationId xmlns:p14="http://schemas.microsoft.com/office/powerpoint/2010/main" val="134114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976BA-ED4B-6A2B-2E2D-95C1AE2C94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BF0DC7-3BC8-D47E-E4C5-449CA5BEE890}"/>
              </a:ext>
            </a:extLst>
          </p:cNvPr>
          <p:cNvSpPr>
            <a:spLocks noGrp="1"/>
          </p:cNvSpPr>
          <p:nvPr>
            <p:ph type="title"/>
          </p:nvPr>
        </p:nvSpPr>
        <p:spPr/>
        <p:txBody>
          <a:bodyPr/>
          <a:lstStyle/>
          <a:p>
            <a:r>
              <a:rPr lang="de-DE" dirty="0"/>
              <a:t>Strategien Feedback geben</a:t>
            </a:r>
          </a:p>
        </p:txBody>
      </p:sp>
      <p:sp>
        <p:nvSpPr>
          <p:cNvPr id="3" name="Inhaltsplatzhalter 2">
            <a:extLst>
              <a:ext uri="{FF2B5EF4-FFF2-40B4-BE49-F238E27FC236}">
                <a16:creationId xmlns:a16="http://schemas.microsoft.com/office/drawing/2014/main" id="{172510B9-71E6-67CA-132B-3EC6094A032A}"/>
              </a:ext>
            </a:extLst>
          </p:cNvPr>
          <p:cNvSpPr>
            <a:spLocks noGrp="1"/>
          </p:cNvSpPr>
          <p:nvPr>
            <p:ph idx="1"/>
          </p:nvPr>
        </p:nvSpPr>
        <p:spPr>
          <a:xfrm>
            <a:off x="838200" y="1825625"/>
            <a:ext cx="8748252" cy="4351338"/>
          </a:xfrm>
        </p:spPr>
        <p:txBody>
          <a:bodyPr>
            <a:normAutofit/>
          </a:bodyPr>
          <a:lstStyle/>
          <a:p>
            <a:pPr marL="0" indent="0">
              <a:buNone/>
            </a:pPr>
            <a:r>
              <a:rPr lang="de-DE" sz="2400" b="1" dirty="0"/>
              <a:t>WWW-Methode (Wahrnehmung – Wirkung – Wunsch)</a:t>
            </a:r>
          </a:p>
          <a:p>
            <a:pPr marL="0" indent="0">
              <a:buNone/>
            </a:pPr>
            <a:endParaRPr lang="de-DE" sz="2400" dirty="0"/>
          </a:p>
          <a:p>
            <a:r>
              <a:rPr lang="de-DE" sz="2400" b="1" dirty="0"/>
              <a:t>Wahrnehmung:</a:t>
            </a:r>
            <a:r>
              <a:rPr lang="de-DE" sz="2400" dirty="0"/>
              <a:t> Beschreibe, was du wahrgenommen hast. (</a:t>
            </a:r>
            <a:r>
              <a:rPr lang="de-DE" sz="2400" i="1" dirty="0"/>
              <a:t>„Ich habe gesehen, dass du die Patientin während des Transfers nicht angesprochen hast.“</a:t>
            </a:r>
            <a:r>
              <a:rPr lang="de-DE" sz="2400" dirty="0"/>
              <a:t>)</a:t>
            </a:r>
          </a:p>
          <a:p>
            <a:r>
              <a:rPr lang="de-DE" sz="2400" b="1" dirty="0"/>
              <a:t>Wirkung:</a:t>
            </a:r>
            <a:r>
              <a:rPr lang="de-DE" sz="2400" dirty="0"/>
              <a:t> Erkläre, wie das auf dich oder andere wirkt. (</a:t>
            </a:r>
            <a:r>
              <a:rPr lang="de-DE" sz="2400" i="1" dirty="0"/>
              <a:t>„Das wirkte auf die Patientin verunsichernd.“</a:t>
            </a:r>
            <a:r>
              <a:rPr lang="de-DE" sz="2400" dirty="0"/>
              <a:t>)</a:t>
            </a:r>
          </a:p>
          <a:p>
            <a:r>
              <a:rPr lang="de-DE" sz="2400" b="1" dirty="0"/>
              <a:t>Wunsch:</a:t>
            </a:r>
            <a:r>
              <a:rPr lang="de-DE" sz="2400" dirty="0"/>
              <a:t> Formuliere einen konkreten Wunsch. (</a:t>
            </a:r>
            <a:r>
              <a:rPr lang="de-DE" sz="2400" i="1" dirty="0"/>
              <a:t>„Bitte sprich die Patientin beim nächsten Mal vorher an.“</a:t>
            </a:r>
            <a:r>
              <a:rPr lang="de-DE" sz="2400" dirty="0"/>
              <a:t>)</a:t>
            </a:r>
          </a:p>
          <a:p>
            <a:pPr marL="0" indent="0" algn="ctr" eaLnBrk="0" fontAlgn="base" hangingPunct="0">
              <a:lnSpc>
                <a:spcPct val="100000"/>
              </a:lnSpc>
              <a:spcBef>
                <a:spcPct val="0"/>
              </a:spcBef>
              <a:spcAft>
                <a:spcPct val="0"/>
              </a:spcAft>
              <a:buNone/>
            </a:pPr>
            <a:endParaRPr lang="de-DE" altLang="de-DE" sz="2400" dirty="0">
              <a:highlight>
                <a:srgbClr val="FFFF00"/>
              </a:highlight>
              <a:latin typeface="Arial" panose="020B0604020202020204" pitchFamily="34" charset="0"/>
            </a:endParaRPr>
          </a:p>
        </p:txBody>
      </p:sp>
      <p:pic>
        <p:nvPicPr>
          <p:cNvPr id="5" name="Grafik 4">
            <a:extLst>
              <a:ext uri="{FF2B5EF4-FFF2-40B4-BE49-F238E27FC236}">
                <a16:creationId xmlns:a16="http://schemas.microsoft.com/office/drawing/2014/main" id="{F0A877D0-1A17-1037-24E1-38689165C7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586452" y="1401097"/>
            <a:ext cx="2480736" cy="4775866"/>
          </a:xfrm>
          <a:prstGeom prst="rect">
            <a:avLst/>
          </a:prstGeom>
        </p:spPr>
      </p:pic>
    </p:spTree>
    <p:extLst>
      <p:ext uri="{BB962C8B-B14F-4D97-AF65-F5344CB8AC3E}">
        <p14:creationId xmlns:p14="http://schemas.microsoft.com/office/powerpoint/2010/main" val="167554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342C-2091-B748-A741-4EBB5BBCCD5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820D89-E34F-B803-1686-EF3F355B6808}"/>
              </a:ext>
            </a:extLst>
          </p:cNvPr>
          <p:cNvSpPr>
            <a:spLocks noGrp="1"/>
          </p:cNvSpPr>
          <p:nvPr>
            <p:ph type="title"/>
          </p:nvPr>
        </p:nvSpPr>
        <p:spPr/>
        <p:txBody>
          <a:bodyPr/>
          <a:lstStyle/>
          <a:p>
            <a:r>
              <a:rPr lang="de-DE" dirty="0"/>
              <a:t>Sie sind dran! </a:t>
            </a:r>
            <a:r>
              <a:rPr lang="de-DE" dirty="0">
                <a:sym typeface="Wingdings" panose="05000000000000000000" pitchFamily="2" charset="2"/>
              </a:rPr>
              <a:t> </a:t>
            </a:r>
            <a:r>
              <a:rPr lang="de-DE" dirty="0"/>
              <a:t>Strategien Feedback geben</a:t>
            </a:r>
          </a:p>
        </p:txBody>
      </p:sp>
      <p:sp>
        <p:nvSpPr>
          <p:cNvPr id="3" name="Inhaltsplatzhalter 2">
            <a:extLst>
              <a:ext uri="{FF2B5EF4-FFF2-40B4-BE49-F238E27FC236}">
                <a16:creationId xmlns:a16="http://schemas.microsoft.com/office/drawing/2014/main" id="{F6570863-57D5-89A8-652B-B44B655493DA}"/>
              </a:ext>
            </a:extLst>
          </p:cNvPr>
          <p:cNvSpPr>
            <a:spLocks noGrp="1"/>
          </p:cNvSpPr>
          <p:nvPr>
            <p:ph idx="1"/>
          </p:nvPr>
        </p:nvSpPr>
        <p:spPr>
          <a:xfrm>
            <a:off x="4716122" y="1825625"/>
            <a:ext cx="6637678" cy="4351338"/>
          </a:xfrm>
        </p:spPr>
        <p:txBody>
          <a:bodyPr>
            <a:normAutofit/>
          </a:bodyPr>
          <a:lstStyle/>
          <a:p>
            <a:pPr eaLnBrk="0" fontAlgn="base" hangingPunct="0">
              <a:lnSpc>
                <a:spcPct val="100000"/>
              </a:lnSpc>
              <a:spcBef>
                <a:spcPct val="0"/>
              </a:spcBef>
              <a:spcAft>
                <a:spcPct val="0"/>
              </a:spcAft>
            </a:pPr>
            <a:endParaRPr lang="de-DE" altLang="de-DE" sz="2400" dirty="0">
              <a:latin typeface="Arial" panose="020B0604020202020204" pitchFamily="34" charset="0"/>
            </a:endParaRPr>
          </a:p>
          <a:p>
            <a:pPr marL="0" indent="0" algn="ctr" eaLnBrk="0" fontAlgn="base" hangingPunct="0">
              <a:lnSpc>
                <a:spcPct val="100000"/>
              </a:lnSpc>
              <a:spcBef>
                <a:spcPct val="0"/>
              </a:spcBef>
              <a:spcAft>
                <a:spcPct val="0"/>
              </a:spcAft>
              <a:buNone/>
            </a:pPr>
            <a:r>
              <a:rPr lang="de-DE" altLang="de-DE" sz="2400" dirty="0">
                <a:latin typeface="Arial" panose="020B0604020202020204" pitchFamily="34" charset="0"/>
              </a:rPr>
              <a:t>Sie haben soeben 2 Methoden kennengelernt. Denken Sie sich jeweils eine Situation in Partnerarbeit aus und üben Sie, Feedback anhand einer der gelernten Methoden zu geben.</a:t>
            </a:r>
          </a:p>
          <a:p>
            <a:pPr marL="0" indent="0" algn="ctr" eaLnBrk="0" fontAlgn="base" hangingPunct="0">
              <a:lnSpc>
                <a:spcPct val="100000"/>
              </a:lnSpc>
              <a:spcBef>
                <a:spcPct val="0"/>
              </a:spcBef>
              <a:spcAft>
                <a:spcPct val="0"/>
              </a:spcAft>
              <a:buNone/>
            </a:pPr>
            <a:endParaRPr lang="de-DE" altLang="de-DE" sz="2400" dirty="0">
              <a:latin typeface="Arial" panose="020B0604020202020204" pitchFamily="34" charset="0"/>
            </a:endParaRPr>
          </a:p>
          <a:p>
            <a:pPr marL="0" indent="0" algn="ctr" eaLnBrk="0" fontAlgn="base" hangingPunct="0">
              <a:lnSpc>
                <a:spcPct val="100000"/>
              </a:lnSpc>
              <a:spcBef>
                <a:spcPct val="0"/>
              </a:spcBef>
              <a:spcAft>
                <a:spcPct val="0"/>
              </a:spcAft>
              <a:buNone/>
            </a:pPr>
            <a:r>
              <a:rPr lang="de-DE" altLang="de-DE" sz="2400" dirty="0">
                <a:latin typeface="Arial" panose="020B0604020202020204" pitchFamily="34" charset="0"/>
              </a:rPr>
              <a:t>Reflektieren Sie im Anschluss, wie Sie sich gefühlt haben und was man noch verbessern könnte.</a:t>
            </a:r>
          </a:p>
          <a:p>
            <a:pPr marL="0" indent="0" algn="ctr" eaLnBrk="0" fontAlgn="base" hangingPunct="0">
              <a:lnSpc>
                <a:spcPct val="100000"/>
              </a:lnSpc>
              <a:spcBef>
                <a:spcPct val="0"/>
              </a:spcBef>
              <a:spcAft>
                <a:spcPct val="0"/>
              </a:spcAft>
              <a:buNone/>
            </a:pPr>
            <a:endParaRPr lang="de-DE" altLang="de-DE" sz="2400" dirty="0">
              <a:highlight>
                <a:srgbClr val="FFFF00"/>
              </a:highlight>
              <a:latin typeface="Arial" panose="020B0604020202020204" pitchFamily="34" charset="0"/>
            </a:endParaRPr>
          </a:p>
        </p:txBody>
      </p:sp>
      <p:pic>
        <p:nvPicPr>
          <p:cNvPr id="5" name="Grafik 4">
            <a:extLst>
              <a:ext uri="{FF2B5EF4-FFF2-40B4-BE49-F238E27FC236}">
                <a16:creationId xmlns:a16="http://schemas.microsoft.com/office/drawing/2014/main" id="{67B4F2BB-BD37-BC6A-2865-1D807201D97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690688"/>
            <a:ext cx="4716122" cy="4486275"/>
          </a:xfrm>
          <a:prstGeom prst="rect">
            <a:avLst/>
          </a:prstGeom>
        </p:spPr>
      </p:pic>
    </p:spTree>
    <p:extLst>
      <p:ext uri="{BB962C8B-B14F-4D97-AF65-F5344CB8AC3E}">
        <p14:creationId xmlns:p14="http://schemas.microsoft.com/office/powerpoint/2010/main" val="83424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4743D-806D-C8EB-8966-4E127030BC15}"/>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611779B5-6FAE-2AB1-9987-1892CE9B56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325755"/>
          </a:xfrm>
          <a:prstGeom prst="rect">
            <a:avLst/>
          </a:prstGeom>
        </p:spPr>
      </p:pic>
      <p:sp>
        <p:nvSpPr>
          <p:cNvPr id="2" name="Titel 1">
            <a:extLst>
              <a:ext uri="{FF2B5EF4-FFF2-40B4-BE49-F238E27FC236}">
                <a16:creationId xmlns:a16="http://schemas.microsoft.com/office/drawing/2014/main" id="{D7F02A7A-4986-2C0B-CA6B-3ECE775C2AF8}"/>
              </a:ext>
            </a:extLst>
          </p:cNvPr>
          <p:cNvSpPr>
            <a:spLocks noGrp="1"/>
          </p:cNvSpPr>
          <p:nvPr>
            <p:ph type="title"/>
          </p:nvPr>
        </p:nvSpPr>
        <p:spPr/>
        <p:txBody>
          <a:bodyPr/>
          <a:lstStyle/>
          <a:p>
            <a:r>
              <a:rPr lang="de-DE" dirty="0"/>
              <a:t>Gliederung</a:t>
            </a:r>
          </a:p>
        </p:txBody>
      </p:sp>
      <p:pic>
        <p:nvPicPr>
          <p:cNvPr id="6" name="Grafik 5">
            <a:extLst>
              <a:ext uri="{FF2B5EF4-FFF2-40B4-BE49-F238E27FC236}">
                <a16:creationId xmlns:a16="http://schemas.microsoft.com/office/drawing/2014/main" id="{70A2D0F5-22FA-72FA-476C-CE53AE3B1B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pic>
        <p:nvPicPr>
          <p:cNvPr id="8" name="Grafik 7">
            <a:extLst>
              <a:ext uri="{FF2B5EF4-FFF2-40B4-BE49-F238E27FC236}">
                <a16:creationId xmlns:a16="http://schemas.microsoft.com/office/drawing/2014/main" id="{6DEDB076-1EDE-1ECD-7D10-63BB4B8EDF00}"/>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895" b="89955" l="9937" r="90063">
                        <a14:foregroundMark x1="90189" y1="35682" x2="90189" y2="35682"/>
                      </a14:backgroundRemoval>
                    </a14:imgEffect>
                  </a14:imgLayer>
                </a14:imgProps>
              </a:ext>
              <a:ext uri="{28A0092B-C50C-407E-A947-70E740481C1C}">
                <a14:useLocalDpi xmlns:a14="http://schemas.microsoft.com/office/drawing/2010/main"/>
              </a:ext>
            </a:extLst>
          </a:blip>
          <a:srcRect/>
          <a:stretch/>
        </p:blipFill>
        <p:spPr>
          <a:xfrm rot="1245161">
            <a:off x="8011733" y="1407317"/>
            <a:ext cx="997528" cy="836613"/>
          </a:xfrm>
          <a:prstGeom prst="rect">
            <a:avLst/>
          </a:prstGeom>
        </p:spPr>
      </p:pic>
      <p:pic>
        <p:nvPicPr>
          <p:cNvPr id="10" name="Grafik 9">
            <a:extLst>
              <a:ext uri="{FF2B5EF4-FFF2-40B4-BE49-F238E27FC236}">
                <a16:creationId xmlns:a16="http://schemas.microsoft.com/office/drawing/2014/main" id="{0E056711-085B-74A1-2281-1BC2264B0D56}"/>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938" b="89938" l="9890" r="89973">
                        <a14:foregroundMark x1="13187" y1="61491" x2="13187" y2="61491"/>
                        <a14:foregroundMark x1="63187" y1="38509" x2="63462" y2="39503"/>
                        <a14:backgroundMark x1="30632" y1="63106" x2="30632" y2="63106"/>
                        <a14:backgroundMark x1="32692" y1="58261" x2="43269" y2="65093"/>
                        <a14:backgroundMark x1="29808" y1="63106" x2="39011" y2="56273"/>
                        <a14:backgroundMark x1="44093" y1="66584" x2="62912" y2="63478"/>
                        <a14:backgroundMark x1="66209" y1="61615" x2="76374" y2="55901"/>
                        <a14:backgroundMark x1="15522" y1="60248" x2="24313" y2="72795"/>
                        <a14:backgroundMark x1="57555" y1="40497" x2="68407" y2="40124"/>
                        <a14:backgroundMark x1="68681" y1="40124" x2="64286" y2="45466"/>
                        <a14:backgroundMark x1="55220" y1="51180" x2="59753" y2="53665"/>
                      </a14:backgroundRemoval>
                    </a14:imgEffect>
                  </a14:imgLayer>
                </a14:imgProps>
              </a:ext>
              <a:ext uri="{28A0092B-C50C-407E-A947-70E740481C1C}">
                <a14:useLocalDpi xmlns:a14="http://schemas.microsoft.com/office/drawing/2010/main"/>
              </a:ext>
            </a:extLst>
          </a:blip>
          <a:srcRect/>
          <a:stretch/>
        </p:blipFill>
        <p:spPr>
          <a:xfrm>
            <a:off x="9971903" y="3524193"/>
            <a:ext cx="1511779" cy="1670236"/>
          </a:xfrm>
          <a:prstGeom prst="rect">
            <a:avLst/>
          </a:prstGeom>
        </p:spPr>
      </p:pic>
      <p:pic>
        <p:nvPicPr>
          <p:cNvPr id="12" name="Grafik 11">
            <a:extLst>
              <a:ext uri="{FF2B5EF4-FFF2-40B4-BE49-F238E27FC236}">
                <a16:creationId xmlns:a16="http://schemas.microsoft.com/office/drawing/2014/main" id="{8767DAE2-3629-36FD-6B54-A14FC8C2FFA0}"/>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9952" b="89808" l="8901" r="89847">
                        <a14:foregroundMark x1="56606" y1="71343" x2="67316" y2="78777"/>
                        <a14:foregroundMark x1="9179" y1="30216" x2="8901" y2="32014"/>
                        <a14:backgroundMark x1="65090" y1="62350" x2="69402" y2="66667"/>
                        <a14:backgroundMark x1="68289" y1="64508" x2="71488" y2="68465"/>
                        <a14:backgroundMark x1="58414" y1="69904" x2="41864" y2="65707"/>
                        <a14:backgroundMark x1="49652" y1="69904" x2="61335" y2="70264"/>
                        <a14:backgroundMark x1="41586" y1="64149" x2="28512" y2="51439"/>
                        <a14:backgroundMark x1="52434" y1="71223" x2="56328" y2="72422"/>
                        <a14:backgroundMark x1="56328" y1="72062" x2="58136" y2="73022"/>
                        <a14:backgroundMark x1="38804" y1="60911" x2="32128" y2="55396"/>
                        <a14:backgroundMark x1="32128" y1="55036" x2="36300" y2="59353"/>
                        <a14:backgroundMark x1="28929" y1="51799" x2="32406" y2="56595"/>
                        <a14:backgroundMark x1="36996" y1="58753" x2="42281" y2="65108"/>
                        <a14:backgroundMark x1="43394" y1="63909" x2="52851" y2="66667"/>
                        <a14:backgroundMark x1="56050" y1="72062" x2="58414" y2="72662"/>
                        <a14:backgroundMark x1="53129" y1="71823" x2="58136" y2="72062"/>
                        <a14:backgroundMark x1="53268" y1="71223" x2="59944" y2="72062"/>
                      </a14:backgroundRemoval>
                    </a14:imgEffect>
                  </a14:imgLayer>
                </a14:imgProps>
              </a:ext>
              <a:ext uri="{28A0092B-C50C-407E-A947-70E740481C1C}">
                <a14:useLocalDpi xmlns:a14="http://schemas.microsoft.com/office/drawing/2010/main"/>
              </a:ext>
            </a:extLst>
          </a:blip>
          <a:srcRect/>
          <a:stretch/>
        </p:blipFill>
        <p:spPr>
          <a:xfrm>
            <a:off x="8125691" y="3792379"/>
            <a:ext cx="979728" cy="1135793"/>
          </a:xfrm>
          <a:prstGeom prst="rect">
            <a:avLst/>
          </a:prstGeom>
        </p:spPr>
      </p:pic>
      <p:pic>
        <p:nvPicPr>
          <p:cNvPr id="14" name="Grafik 13">
            <a:extLst>
              <a:ext uri="{FF2B5EF4-FFF2-40B4-BE49-F238E27FC236}">
                <a16:creationId xmlns:a16="http://schemas.microsoft.com/office/drawing/2014/main" id="{14189FF0-625D-5E3C-4DB8-46F6D76EE6D4}"/>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96" b="89974" l="9949" r="89882">
                        <a14:foregroundMark x1="50759" y1="79818" x2="35750" y2="66536"/>
                        <a14:backgroundMark x1="52614" y1="71745" x2="52277" y2="68880"/>
                        <a14:backgroundMark x1="50927" y1="71745" x2="45868" y2="69661"/>
                        <a14:backgroundMark x1="49916" y1="76432" x2="51939" y2="67578"/>
                        <a14:backgroundMark x1="38954" y1="65755" x2="46374" y2="64323"/>
                      </a14:backgroundRemoval>
                    </a14:imgEffect>
                  </a14:imgLayer>
                </a14:imgProps>
              </a:ext>
              <a:ext uri="{28A0092B-C50C-407E-A947-70E740481C1C}">
                <a14:useLocalDpi xmlns:a14="http://schemas.microsoft.com/office/drawing/2010/main"/>
              </a:ext>
            </a:extLst>
          </a:blip>
          <a:srcRect/>
          <a:stretch/>
        </p:blipFill>
        <p:spPr>
          <a:xfrm>
            <a:off x="10105202" y="1794700"/>
            <a:ext cx="925551" cy="1198579"/>
          </a:xfrm>
          <a:prstGeom prst="rect">
            <a:avLst/>
          </a:prstGeom>
        </p:spPr>
      </p:pic>
      <p:sp>
        <p:nvSpPr>
          <p:cNvPr id="9" name="Inhaltsplatzhalter 2">
            <a:extLst>
              <a:ext uri="{FF2B5EF4-FFF2-40B4-BE49-F238E27FC236}">
                <a16:creationId xmlns:a16="http://schemas.microsoft.com/office/drawing/2014/main" id="{1704DFD3-F49C-FAE8-B3CD-72634BDE0277}"/>
              </a:ext>
            </a:extLst>
          </p:cNvPr>
          <p:cNvSpPr>
            <a:spLocks noGrp="1"/>
          </p:cNvSpPr>
          <p:nvPr>
            <p:ph idx="1"/>
          </p:nvPr>
        </p:nvSpPr>
        <p:spPr>
          <a:xfrm>
            <a:off x="838200" y="1825625"/>
            <a:ext cx="6349354" cy="4351338"/>
          </a:xfrm>
          <a:noFill/>
        </p:spPr>
        <p:txBody>
          <a:bodyPr>
            <a:normAutofit/>
          </a:bodyPr>
          <a:lstStyle/>
          <a:p>
            <a:pPr marL="465138" indent="-465138">
              <a:buClr>
                <a:schemeClr val="bg1">
                  <a:lumMod val="75000"/>
                </a:schemeClr>
              </a:buClr>
            </a:pPr>
            <a:r>
              <a:rPr lang="de-DE" dirty="0">
                <a:solidFill>
                  <a:schemeClr val="bg1">
                    <a:lumMod val="75000"/>
                  </a:schemeClr>
                </a:solidFill>
              </a:rPr>
              <a:t>Einführung</a:t>
            </a:r>
          </a:p>
          <a:p>
            <a:pPr marL="465138" indent="-465138">
              <a:buClr>
                <a:schemeClr val="bg1">
                  <a:lumMod val="75000"/>
                </a:schemeClr>
              </a:buClr>
            </a:pPr>
            <a:r>
              <a:rPr lang="de-DE" dirty="0">
                <a:solidFill>
                  <a:schemeClr val="bg1">
                    <a:lumMod val="75000"/>
                  </a:schemeClr>
                </a:solidFill>
              </a:rPr>
              <a:t>Merkmale konstruktiver vs. destruktiver Kritik</a:t>
            </a:r>
          </a:p>
          <a:p>
            <a:pPr marL="465138" indent="-465138">
              <a:buClr>
                <a:schemeClr val="bg1">
                  <a:lumMod val="75000"/>
                </a:schemeClr>
              </a:buClr>
            </a:pPr>
            <a:r>
              <a:rPr lang="de-DE" dirty="0">
                <a:solidFill>
                  <a:schemeClr val="bg1">
                    <a:lumMod val="75000"/>
                  </a:schemeClr>
                </a:solidFill>
              </a:rPr>
              <a:t>Grundprinzipien für vernünftiges Feedback</a:t>
            </a:r>
          </a:p>
          <a:p>
            <a:pPr marL="465138" indent="-465138">
              <a:buClr>
                <a:schemeClr val="bg1">
                  <a:lumMod val="75000"/>
                </a:schemeClr>
              </a:buClr>
            </a:pPr>
            <a:r>
              <a:rPr lang="de-DE" dirty="0">
                <a:solidFill>
                  <a:schemeClr val="bg1">
                    <a:lumMod val="75000"/>
                  </a:schemeClr>
                </a:solidFill>
              </a:rPr>
              <a:t>Strategien für konstruktives Feedback</a:t>
            </a:r>
          </a:p>
          <a:p>
            <a:pPr marL="465138" indent="-465138">
              <a:buClr>
                <a:schemeClr val="bg1"/>
              </a:buClr>
            </a:pPr>
            <a:r>
              <a:rPr lang="de-DE" b="1" dirty="0">
                <a:solidFill>
                  <a:schemeClr val="bg1"/>
                </a:solidFill>
              </a:rPr>
              <a:t>Strategien für die Annahme von Kritik</a:t>
            </a:r>
          </a:p>
          <a:p>
            <a:pPr marL="465138" indent="-465138">
              <a:buClr>
                <a:schemeClr val="bg1">
                  <a:lumMod val="75000"/>
                </a:schemeClr>
              </a:buClr>
            </a:pPr>
            <a:r>
              <a:rPr lang="de-DE" dirty="0">
                <a:solidFill>
                  <a:schemeClr val="bg1">
                    <a:lumMod val="75000"/>
                  </a:schemeClr>
                </a:solidFill>
              </a:rPr>
              <a:t>Zusammenfassung</a:t>
            </a:r>
          </a:p>
          <a:p>
            <a:pPr marL="0" indent="0">
              <a:buNone/>
            </a:pPr>
            <a:endParaRPr lang="de-DE" dirty="0">
              <a:solidFill>
                <a:schemeClr val="bg1">
                  <a:lumMod val="65000"/>
                </a:schemeClr>
              </a:solidFill>
              <a:highlight>
                <a:srgbClr val="FFFF00"/>
              </a:highlight>
            </a:endParaRPr>
          </a:p>
          <a:p>
            <a:endParaRPr lang="de-DE" dirty="0">
              <a:solidFill>
                <a:schemeClr val="bg1">
                  <a:lumMod val="65000"/>
                </a:schemeClr>
              </a:solidFill>
              <a:highlight>
                <a:srgbClr val="FFFF00"/>
              </a:highlight>
            </a:endParaRPr>
          </a:p>
        </p:txBody>
      </p:sp>
    </p:spTree>
    <p:extLst>
      <p:ext uri="{BB962C8B-B14F-4D97-AF65-F5344CB8AC3E}">
        <p14:creationId xmlns:p14="http://schemas.microsoft.com/office/powerpoint/2010/main" val="1422393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C3BBD-3FEA-026E-6DB0-E47B86F12BD1}"/>
              </a:ext>
            </a:extLst>
          </p:cNvPr>
          <p:cNvSpPr>
            <a:spLocks noGrp="1"/>
          </p:cNvSpPr>
          <p:nvPr>
            <p:ph type="title"/>
          </p:nvPr>
        </p:nvSpPr>
        <p:spPr/>
        <p:txBody>
          <a:bodyPr/>
          <a:lstStyle/>
          <a:p>
            <a:r>
              <a:rPr lang="de-DE" dirty="0"/>
              <a:t>Typische Reaktionen auf Kritik</a:t>
            </a:r>
          </a:p>
        </p:txBody>
      </p:sp>
      <p:sp>
        <p:nvSpPr>
          <p:cNvPr id="3" name="Inhaltsplatzhalter 2">
            <a:extLst>
              <a:ext uri="{FF2B5EF4-FFF2-40B4-BE49-F238E27FC236}">
                <a16:creationId xmlns:a16="http://schemas.microsoft.com/office/drawing/2014/main" id="{880268F2-BE3B-FF08-2237-18863C3329F4}"/>
              </a:ext>
            </a:extLst>
          </p:cNvPr>
          <p:cNvSpPr>
            <a:spLocks noGrp="1"/>
          </p:cNvSpPr>
          <p:nvPr>
            <p:ph idx="1"/>
          </p:nvPr>
        </p:nvSpPr>
        <p:spPr>
          <a:xfrm>
            <a:off x="838200" y="1825625"/>
            <a:ext cx="4898923" cy="4351338"/>
          </a:xfrm>
        </p:spPr>
        <p:txBody>
          <a:bodyPr/>
          <a:lstStyle/>
          <a:p>
            <a:r>
              <a:rPr lang="de-DE" dirty="0"/>
              <a:t>Abwehr („Das stimmt nicht!“)</a:t>
            </a:r>
          </a:p>
          <a:p>
            <a:r>
              <a:rPr lang="de-DE" dirty="0"/>
              <a:t>Rückzug („Dann mach ich gar nichts mehr…“)</a:t>
            </a:r>
          </a:p>
          <a:p>
            <a:r>
              <a:rPr lang="de-DE" dirty="0"/>
              <a:t>Konstruktive Annahme („Danke für den Hinweis“)</a:t>
            </a:r>
          </a:p>
        </p:txBody>
      </p:sp>
      <p:pic>
        <p:nvPicPr>
          <p:cNvPr id="5" name="Grafik 4">
            <a:extLst>
              <a:ext uri="{FF2B5EF4-FFF2-40B4-BE49-F238E27FC236}">
                <a16:creationId xmlns:a16="http://schemas.microsoft.com/office/drawing/2014/main" id="{FE657CF2-4ADD-966F-B00A-261A5DBC9EE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816641" y="1421676"/>
            <a:ext cx="4378186" cy="4902767"/>
          </a:xfrm>
          <a:prstGeom prst="rect">
            <a:avLst/>
          </a:prstGeom>
        </p:spPr>
      </p:pic>
    </p:spTree>
    <p:extLst>
      <p:ext uri="{BB962C8B-B14F-4D97-AF65-F5344CB8AC3E}">
        <p14:creationId xmlns:p14="http://schemas.microsoft.com/office/powerpoint/2010/main" val="2893179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159B-E607-2A57-68BA-3ED6108788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3D3506-9423-18AB-F5EB-E0A6AE5B113A}"/>
              </a:ext>
            </a:extLst>
          </p:cNvPr>
          <p:cNvSpPr>
            <a:spLocks noGrp="1"/>
          </p:cNvSpPr>
          <p:nvPr>
            <p:ph type="title"/>
          </p:nvPr>
        </p:nvSpPr>
        <p:spPr/>
        <p:txBody>
          <a:bodyPr/>
          <a:lstStyle/>
          <a:p>
            <a:r>
              <a:rPr lang="de-DE" dirty="0"/>
              <a:t>Strategien für die Annahme von Kritik</a:t>
            </a:r>
          </a:p>
        </p:txBody>
      </p:sp>
      <p:sp>
        <p:nvSpPr>
          <p:cNvPr id="3" name="Inhaltsplatzhalter 2">
            <a:extLst>
              <a:ext uri="{FF2B5EF4-FFF2-40B4-BE49-F238E27FC236}">
                <a16:creationId xmlns:a16="http://schemas.microsoft.com/office/drawing/2014/main" id="{5E05A062-54B4-5424-874C-08CE8D3BB753}"/>
              </a:ext>
            </a:extLst>
          </p:cNvPr>
          <p:cNvSpPr>
            <a:spLocks noGrp="1"/>
          </p:cNvSpPr>
          <p:nvPr>
            <p:ph idx="1"/>
          </p:nvPr>
        </p:nvSpPr>
        <p:spPr>
          <a:xfrm>
            <a:off x="5796116" y="1825625"/>
            <a:ext cx="5557684" cy="4351338"/>
          </a:xfrm>
        </p:spPr>
        <p:txBody>
          <a:bodyPr>
            <a:normAutofit/>
          </a:bodyPr>
          <a:lstStyle/>
          <a:p>
            <a:r>
              <a:rPr lang="de-DE" dirty="0"/>
              <a:t>Zuhören ohne Rechtfertigung</a:t>
            </a:r>
          </a:p>
          <a:p>
            <a:r>
              <a:rPr lang="de-DE" dirty="0"/>
              <a:t>Nachfragen, wenn etwas unklar ist</a:t>
            </a:r>
          </a:p>
          <a:p>
            <a:r>
              <a:rPr lang="de-DE" dirty="0"/>
              <a:t>Zeit nehmen zur Reflexion</a:t>
            </a:r>
          </a:p>
          <a:p>
            <a:pPr marL="0" indent="0" eaLnBrk="0" fontAlgn="base" hangingPunct="0">
              <a:lnSpc>
                <a:spcPct val="100000"/>
              </a:lnSpc>
              <a:spcBef>
                <a:spcPct val="0"/>
              </a:spcBef>
              <a:spcAft>
                <a:spcPct val="0"/>
              </a:spcAft>
              <a:buNone/>
            </a:pPr>
            <a:endParaRPr lang="de-DE" altLang="de-DE" sz="2400" dirty="0">
              <a:highlight>
                <a:srgbClr val="FFFF00"/>
              </a:highlight>
              <a:latin typeface="Arial" panose="020B0604020202020204" pitchFamily="34" charset="0"/>
            </a:endParaRPr>
          </a:p>
        </p:txBody>
      </p:sp>
      <p:pic>
        <p:nvPicPr>
          <p:cNvPr id="5" name="Grafik 4">
            <a:extLst>
              <a:ext uri="{FF2B5EF4-FFF2-40B4-BE49-F238E27FC236}">
                <a16:creationId xmlns:a16="http://schemas.microsoft.com/office/drawing/2014/main" id="{2C29A1D2-140F-050F-93A9-8185188B404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838200" y="1430163"/>
            <a:ext cx="4807974" cy="4746800"/>
          </a:xfrm>
          <a:prstGeom prst="rect">
            <a:avLst/>
          </a:prstGeom>
        </p:spPr>
      </p:pic>
    </p:spTree>
    <p:extLst>
      <p:ext uri="{BB962C8B-B14F-4D97-AF65-F5344CB8AC3E}">
        <p14:creationId xmlns:p14="http://schemas.microsoft.com/office/powerpoint/2010/main" val="2226069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1B385-C5E3-461C-0AB3-8B7A382DC4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DDFFEA-C931-FBFC-512B-6F9A87C16AA7}"/>
              </a:ext>
            </a:extLst>
          </p:cNvPr>
          <p:cNvSpPr>
            <a:spLocks noGrp="1"/>
          </p:cNvSpPr>
          <p:nvPr>
            <p:ph type="title"/>
          </p:nvPr>
        </p:nvSpPr>
        <p:spPr>
          <a:xfrm>
            <a:off x="838200" y="84910"/>
            <a:ext cx="10515600" cy="1325563"/>
          </a:xfrm>
        </p:spPr>
        <p:txBody>
          <a:bodyPr/>
          <a:lstStyle/>
          <a:p>
            <a:r>
              <a:rPr lang="de-DE" dirty="0"/>
              <a:t>Praxisbeispiel 1: </a:t>
            </a:r>
            <a:br>
              <a:rPr lang="de-DE" dirty="0"/>
            </a:br>
            <a:r>
              <a:rPr lang="de-DE" dirty="0"/>
              <a:t>Patient äußert Unzufriedenheit</a:t>
            </a:r>
          </a:p>
        </p:txBody>
      </p:sp>
      <p:sp>
        <p:nvSpPr>
          <p:cNvPr id="3" name="Inhaltsplatzhalter 2">
            <a:extLst>
              <a:ext uri="{FF2B5EF4-FFF2-40B4-BE49-F238E27FC236}">
                <a16:creationId xmlns:a16="http://schemas.microsoft.com/office/drawing/2014/main" id="{9ECF6BD9-2A52-1443-8B4F-F838CB280D43}"/>
              </a:ext>
            </a:extLst>
          </p:cNvPr>
          <p:cNvSpPr>
            <a:spLocks noGrp="1"/>
          </p:cNvSpPr>
          <p:nvPr>
            <p:ph idx="1"/>
          </p:nvPr>
        </p:nvSpPr>
        <p:spPr>
          <a:xfrm>
            <a:off x="838200" y="1563329"/>
            <a:ext cx="7772400" cy="4613634"/>
          </a:xfrm>
        </p:spPr>
        <p:txBody>
          <a:bodyPr>
            <a:normAutofit fontScale="92500"/>
          </a:bodyPr>
          <a:lstStyle/>
          <a:p>
            <a:pPr marL="0" indent="0">
              <a:buNone/>
            </a:pPr>
            <a:r>
              <a:rPr lang="de-DE" b="1" dirty="0"/>
              <a:t>Situation:</a:t>
            </a:r>
            <a:endParaRPr lang="de-DE" dirty="0"/>
          </a:p>
          <a:p>
            <a:r>
              <a:rPr lang="de-DE" dirty="0"/>
              <a:t>Ein Patient beschwert sich, dass er beim Morgen-Transfer nicht informiert wurde, was passieren wird.</a:t>
            </a:r>
          </a:p>
          <a:p>
            <a:pPr marL="0" indent="0">
              <a:buNone/>
            </a:pPr>
            <a:r>
              <a:rPr lang="de-DE" b="1" dirty="0"/>
              <a:t>Beobachtung/Feedbackmoment:</a:t>
            </a:r>
            <a:endParaRPr lang="de-DE" dirty="0"/>
          </a:p>
          <a:p>
            <a:r>
              <a:rPr lang="de-DE" dirty="0"/>
              <a:t>Die Pflegekraft hat die Patientin nicht angesprochen oder nur kurz Anweisungen gegeben.</a:t>
            </a:r>
          </a:p>
          <a:p>
            <a:endParaRPr lang="de-DE" dirty="0"/>
          </a:p>
          <a:p>
            <a:pPr marL="0" indent="0">
              <a:buNone/>
            </a:pPr>
            <a:r>
              <a:rPr lang="de-DE" b="1" u="sng" dirty="0"/>
              <a:t>Frage in die Runde:  </a:t>
            </a:r>
          </a:p>
          <a:p>
            <a:pPr marL="971550" lvl="1" indent="-514350">
              <a:buFont typeface="+mj-lt"/>
              <a:buAutoNum type="arabicPeriod"/>
            </a:pPr>
            <a:r>
              <a:rPr lang="de-DE" b="1" dirty="0"/>
              <a:t>Was wäre eine konstruktive Reaktion? </a:t>
            </a:r>
          </a:p>
          <a:p>
            <a:pPr marL="971550" lvl="1" indent="-514350">
              <a:buFont typeface="+mj-lt"/>
              <a:buAutoNum type="arabicPeriod"/>
            </a:pPr>
            <a:r>
              <a:rPr lang="de-DE" b="1" dirty="0"/>
              <a:t>Welches Lernziel leitet sich daraus ab?</a:t>
            </a:r>
          </a:p>
          <a:p>
            <a:pPr marL="0" indent="0">
              <a:buNone/>
            </a:pPr>
            <a:endParaRPr lang="de-DE" b="1" dirty="0"/>
          </a:p>
        </p:txBody>
      </p:sp>
      <p:pic>
        <p:nvPicPr>
          <p:cNvPr id="5" name="Grafik 4">
            <a:extLst>
              <a:ext uri="{FF2B5EF4-FFF2-40B4-BE49-F238E27FC236}">
                <a16:creationId xmlns:a16="http://schemas.microsoft.com/office/drawing/2014/main" id="{47A59236-C4AD-1371-7F3F-4B097F4133F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610600" y="1410473"/>
            <a:ext cx="2743200" cy="4766490"/>
          </a:xfrm>
          <a:prstGeom prst="rect">
            <a:avLst/>
          </a:prstGeom>
        </p:spPr>
      </p:pic>
    </p:spTree>
    <p:extLst>
      <p:ext uri="{BB962C8B-B14F-4D97-AF65-F5344CB8AC3E}">
        <p14:creationId xmlns:p14="http://schemas.microsoft.com/office/powerpoint/2010/main" val="3153818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6DC2D-C6C6-20A4-4EA9-451A9F4843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71FC2F-E9E9-B180-319F-5CEB56FFD377}"/>
              </a:ext>
            </a:extLst>
          </p:cNvPr>
          <p:cNvSpPr>
            <a:spLocks noGrp="1"/>
          </p:cNvSpPr>
          <p:nvPr>
            <p:ph type="title"/>
          </p:nvPr>
        </p:nvSpPr>
        <p:spPr>
          <a:xfrm>
            <a:off x="838200" y="62499"/>
            <a:ext cx="10515600" cy="1325563"/>
          </a:xfrm>
        </p:spPr>
        <p:txBody>
          <a:bodyPr/>
          <a:lstStyle/>
          <a:p>
            <a:r>
              <a:rPr lang="de-DE" dirty="0"/>
              <a:t>Praxisbeispiel 2: </a:t>
            </a:r>
            <a:br>
              <a:rPr lang="de-DE" dirty="0"/>
            </a:br>
            <a:r>
              <a:rPr lang="de-DE" dirty="0"/>
              <a:t>Kollege kritisiert Vorgehensweise</a:t>
            </a:r>
          </a:p>
        </p:txBody>
      </p:sp>
      <p:sp>
        <p:nvSpPr>
          <p:cNvPr id="3" name="Inhaltsplatzhalter 2">
            <a:extLst>
              <a:ext uri="{FF2B5EF4-FFF2-40B4-BE49-F238E27FC236}">
                <a16:creationId xmlns:a16="http://schemas.microsoft.com/office/drawing/2014/main" id="{30120112-7BB6-CDCA-1292-99CA23DDA613}"/>
              </a:ext>
            </a:extLst>
          </p:cNvPr>
          <p:cNvSpPr>
            <a:spLocks noGrp="1"/>
          </p:cNvSpPr>
          <p:nvPr>
            <p:ph idx="1"/>
          </p:nvPr>
        </p:nvSpPr>
        <p:spPr>
          <a:xfrm>
            <a:off x="838200" y="1461237"/>
            <a:ext cx="7848600" cy="4715726"/>
          </a:xfrm>
        </p:spPr>
        <p:txBody>
          <a:bodyPr>
            <a:normAutofit fontScale="92500"/>
          </a:bodyPr>
          <a:lstStyle/>
          <a:p>
            <a:pPr marL="0" indent="0">
              <a:buNone/>
            </a:pPr>
            <a:r>
              <a:rPr lang="de-DE" b="1" dirty="0"/>
              <a:t>Situation:</a:t>
            </a:r>
            <a:endParaRPr lang="de-DE" dirty="0"/>
          </a:p>
          <a:p>
            <a:r>
              <a:rPr lang="de-DE" dirty="0"/>
              <a:t>Ein Kollege weist darauf hin, dass eine Dokumentation unvollständig ist oder eine pflegerische Maßnahme anders durchgeführt wurde.</a:t>
            </a:r>
          </a:p>
          <a:p>
            <a:pPr marL="0" indent="0">
              <a:buNone/>
            </a:pPr>
            <a:r>
              <a:rPr lang="de-DE" b="1" dirty="0"/>
              <a:t>Beobachtung/Feedbackmoment:</a:t>
            </a:r>
            <a:endParaRPr lang="de-DE" dirty="0"/>
          </a:p>
          <a:p>
            <a:r>
              <a:rPr lang="de-DE" dirty="0"/>
              <a:t>Kritik wird während der Übergabe oder nach der Schicht geäußert.</a:t>
            </a:r>
          </a:p>
          <a:p>
            <a:endParaRPr lang="de-DE" dirty="0"/>
          </a:p>
          <a:p>
            <a:pPr marL="0" indent="0">
              <a:buNone/>
            </a:pPr>
            <a:r>
              <a:rPr lang="de-DE" b="1" u="sng" dirty="0"/>
              <a:t>Frage in die Runde:  </a:t>
            </a:r>
          </a:p>
          <a:p>
            <a:pPr marL="971550" lvl="1" indent="-514350">
              <a:buFont typeface="+mj-lt"/>
              <a:buAutoNum type="arabicPeriod"/>
            </a:pPr>
            <a:r>
              <a:rPr lang="de-DE" b="1" dirty="0"/>
              <a:t>Was wäre eine konstruktive Reaktion? </a:t>
            </a:r>
          </a:p>
          <a:p>
            <a:pPr marL="971550" lvl="1" indent="-514350">
              <a:buFont typeface="+mj-lt"/>
              <a:buAutoNum type="arabicPeriod"/>
            </a:pPr>
            <a:r>
              <a:rPr lang="de-DE" b="1" dirty="0"/>
              <a:t>Welches Lernziel leitet sich daraus ab?</a:t>
            </a:r>
          </a:p>
          <a:p>
            <a:endParaRPr lang="de-DE" dirty="0"/>
          </a:p>
          <a:p>
            <a:pPr marL="0" indent="0" eaLnBrk="0" fontAlgn="base" hangingPunct="0">
              <a:lnSpc>
                <a:spcPct val="100000"/>
              </a:lnSpc>
              <a:spcBef>
                <a:spcPct val="0"/>
              </a:spcBef>
              <a:spcAft>
                <a:spcPct val="0"/>
              </a:spcAft>
              <a:buNone/>
            </a:pPr>
            <a:endParaRPr lang="de-DE" altLang="de-DE" sz="2400" dirty="0">
              <a:highlight>
                <a:srgbClr val="FFFF00"/>
              </a:highlight>
              <a:latin typeface="Arial" panose="020B0604020202020204" pitchFamily="34" charset="0"/>
            </a:endParaRPr>
          </a:p>
        </p:txBody>
      </p:sp>
      <p:pic>
        <p:nvPicPr>
          <p:cNvPr id="5" name="Grafik 4">
            <a:extLst>
              <a:ext uri="{FF2B5EF4-FFF2-40B4-BE49-F238E27FC236}">
                <a16:creationId xmlns:a16="http://schemas.microsoft.com/office/drawing/2014/main" id="{C15A4BB4-1492-293E-24CB-37ADE806599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539316" y="1461237"/>
            <a:ext cx="2814484" cy="4715726"/>
          </a:xfrm>
          <a:prstGeom prst="rect">
            <a:avLst/>
          </a:prstGeom>
        </p:spPr>
      </p:pic>
    </p:spTree>
    <p:extLst>
      <p:ext uri="{BB962C8B-B14F-4D97-AF65-F5344CB8AC3E}">
        <p14:creationId xmlns:p14="http://schemas.microsoft.com/office/powerpoint/2010/main" val="275378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0FD1B-8A99-49B8-83A3-B5935F35A1A2}"/>
              </a:ext>
            </a:extLst>
          </p:cNvPr>
          <p:cNvSpPr>
            <a:spLocks noGrp="1"/>
          </p:cNvSpPr>
          <p:nvPr>
            <p:ph type="title"/>
          </p:nvPr>
        </p:nvSpPr>
        <p:spPr/>
        <p:txBody>
          <a:bodyPr/>
          <a:lstStyle/>
          <a:p>
            <a:r>
              <a:rPr lang="de-DE" dirty="0"/>
              <a:t>Warum ist das Thema wichtig?</a:t>
            </a:r>
            <a:endParaRPr lang="x-none" dirty="0"/>
          </a:p>
        </p:txBody>
      </p:sp>
      <p:sp>
        <p:nvSpPr>
          <p:cNvPr id="3" name="Inhaltsplatzhalter 2">
            <a:extLst>
              <a:ext uri="{FF2B5EF4-FFF2-40B4-BE49-F238E27FC236}">
                <a16:creationId xmlns:a16="http://schemas.microsoft.com/office/drawing/2014/main" id="{E4C8F4DD-2D97-46C1-92F5-E01DDA2F5CD8}"/>
              </a:ext>
            </a:extLst>
          </p:cNvPr>
          <p:cNvSpPr>
            <a:spLocks noGrp="1"/>
          </p:cNvSpPr>
          <p:nvPr>
            <p:ph idx="1"/>
          </p:nvPr>
        </p:nvSpPr>
        <p:spPr>
          <a:xfrm>
            <a:off x="4439798" y="1602552"/>
            <a:ext cx="6914002" cy="4486275"/>
          </a:xfrm>
          <a:solidFill>
            <a:srgbClr val="5FA88F"/>
          </a:solidFill>
        </p:spPr>
        <p:txBody>
          <a:bodyPr>
            <a:normAutofit/>
          </a:bodyPr>
          <a:lstStyle/>
          <a:p>
            <a:pPr marL="284163" indent="-284163" eaLnBrk="0" fontAlgn="base" hangingPunct="0">
              <a:lnSpc>
                <a:spcPct val="100000"/>
              </a:lnSpc>
              <a:spcBef>
                <a:spcPct val="0"/>
              </a:spcBef>
              <a:spcAft>
                <a:spcPct val="0"/>
              </a:spcAft>
              <a:buClr>
                <a:schemeClr val="bg1"/>
              </a:buClr>
            </a:pPr>
            <a:r>
              <a:rPr lang="de-DE" altLang="de-DE" dirty="0">
                <a:solidFill>
                  <a:schemeClr val="bg1"/>
                </a:solidFill>
                <a:latin typeface="Arial" panose="020B0604020202020204" pitchFamily="34" charset="0"/>
              </a:rPr>
              <a:t>Durch konstruktives Feedback können Arbeitsweisen verbessert und Fehler vermieden werden.</a:t>
            </a:r>
          </a:p>
          <a:p>
            <a:pPr marL="284163" indent="-284163" eaLnBrk="0" fontAlgn="base" hangingPunct="0">
              <a:lnSpc>
                <a:spcPct val="100000"/>
              </a:lnSpc>
              <a:spcBef>
                <a:spcPct val="0"/>
              </a:spcBef>
              <a:spcAft>
                <a:spcPct val="0"/>
              </a:spcAft>
              <a:buClr>
                <a:schemeClr val="bg1"/>
              </a:buClr>
            </a:pPr>
            <a:r>
              <a:rPr lang="de-DE" altLang="de-DE" dirty="0">
                <a:solidFill>
                  <a:schemeClr val="bg1"/>
                </a:solidFill>
                <a:latin typeface="Arial" panose="020B0604020202020204" pitchFamily="34" charset="0"/>
              </a:rPr>
              <a:t>Offener und respektvoller Umgang mit Kritik fördert Vertrauen und Zusammenarbeit.</a:t>
            </a:r>
          </a:p>
          <a:p>
            <a:pPr marL="284163" indent="-284163" eaLnBrk="0" fontAlgn="base" hangingPunct="0">
              <a:lnSpc>
                <a:spcPct val="100000"/>
              </a:lnSpc>
              <a:spcBef>
                <a:spcPct val="0"/>
              </a:spcBef>
              <a:spcAft>
                <a:spcPct val="0"/>
              </a:spcAft>
              <a:buClr>
                <a:schemeClr val="bg1"/>
              </a:buClr>
            </a:pPr>
            <a:r>
              <a:rPr lang="de-DE" altLang="de-DE" dirty="0">
                <a:solidFill>
                  <a:schemeClr val="bg1"/>
                </a:solidFill>
                <a:latin typeface="Arial" panose="020B0604020202020204" pitchFamily="34" charset="0"/>
              </a:rPr>
              <a:t>Feedback unterstützt Pflegefachkräfte dabei, Stärken auszubauen und Lernfelder zu erkennen.</a:t>
            </a:r>
          </a:p>
        </p:txBody>
      </p:sp>
      <p:pic>
        <p:nvPicPr>
          <p:cNvPr id="4" name="Grafik 3" descr="Ein Bild, das Person, Schlips, Kleidung, Schleife enthält.&#10;&#10;Automatisch generierte Beschreibung">
            <a:extLst>
              <a:ext uri="{FF2B5EF4-FFF2-40B4-BE49-F238E27FC236}">
                <a16:creationId xmlns:a16="http://schemas.microsoft.com/office/drawing/2014/main" id="{A870D5DA-3632-C045-A531-D2B622C4D0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838200" y="1591535"/>
            <a:ext cx="3377169" cy="4485437"/>
          </a:xfrm>
          <a:prstGeom prst="rect">
            <a:avLst/>
          </a:prstGeom>
        </p:spPr>
      </p:pic>
    </p:spTree>
    <p:extLst>
      <p:ext uri="{BB962C8B-B14F-4D97-AF65-F5344CB8AC3E}">
        <p14:creationId xmlns:p14="http://schemas.microsoft.com/office/powerpoint/2010/main" val="15023851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E6DA2-DBD1-5064-F15F-BC428AEB3FDA}"/>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08CFFBD3-29EB-DB64-910B-12EF2A9D59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325755"/>
          </a:xfrm>
          <a:prstGeom prst="rect">
            <a:avLst/>
          </a:prstGeom>
        </p:spPr>
      </p:pic>
      <p:sp>
        <p:nvSpPr>
          <p:cNvPr id="2" name="Titel 1">
            <a:extLst>
              <a:ext uri="{FF2B5EF4-FFF2-40B4-BE49-F238E27FC236}">
                <a16:creationId xmlns:a16="http://schemas.microsoft.com/office/drawing/2014/main" id="{BCC5FE5A-1E7F-F120-F405-6D56FD58A1BE}"/>
              </a:ext>
            </a:extLst>
          </p:cNvPr>
          <p:cNvSpPr>
            <a:spLocks noGrp="1"/>
          </p:cNvSpPr>
          <p:nvPr>
            <p:ph type="title"/>
          </p:nvPr>
        </p:nvSpPr>
        <p:spPr/>
        <p:txBody>
          <a:bodyPr/>
          <a:lstStyle/>
          <a:p>
            <a:r>
              <a:rPr lang="de-DE" dirty="0"/>
              <a:t>Gliederung</a:t>
            </a:r>
          </a:p>
        </p:txBody>
      </p:sp>
      <p:pic>
        <p:nvPicPr>
          <p:cNvPr id="6" name="Grafik 5">
            <a:extLst>
              <a:ext uri="{FF2B5EF4-FFF2-40B4-BE49-F238E27FC236}">
                <a16:creationId xmlns:a16="http://schemas.microsoft.com/office/drawing/2014/main" id="{10C923D4-E8BA-F876-B0E0-0AB84EF645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pic>
        <p:nvPicPr>
          <p:cNvPr id="8" name="Grafik 7">
            <a:extLst>
              <a:ext uri="{FF2B5EF4-FFF2-40B4-BE49-F238E27FC236}">
                <a16:creationId xmlns:a16="http://schemas.microsoft.com/office/drawing/2014/main" id="{6EC6DA55-309A-36EF-A80D-D8242344E65E}"/>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895" b="89955" l="9937" r="90063">
                        <a14:foregroundMark x1="90189" y1="35682" x2="90189" y2="35682"/>
                      </a14:backgroundRemoval>
                    </a14:imgEffect>
                  </a14:imgLayer>
                </a14:imgProps>
              </a:ext>
              <a:ext uri="{28A0092B-C50C-407E-A947-70E740481C1C}">
                <a14:useLocalDpi xmlns:a14="http://schemas.microsoft.com/office/drawing/2010/main"/>
              </a:ext>
            </a:extLst>
          </a:blip>
          <a:srcRect/>
          <a:stretch/>
        </p:blipFill>
        <p:spPr>
          <a:xfrm rot="1245161">
            <a:off x="8011733" y="1407317"/>
            <a:ext cx="997528" cy="836613"/>
          </a:xfrm>
          <a:prstGeom prst="rect">
            <a:avLst/>
          </a:prstGeom>
        </p:spPr>
      </p:pic>
      <p:pic>
        <p:nvPicPr>
          <p:cNvPr id="10" name="Grafik 9">
            <a:extLst>
              <a:ext uri="{FF2B5EF4-FFF2-40B4-BE49-F238E27FC236}">
                <a16:creationId xmlns:a16="http://schemas.microsoft.com/office/drawing/2014/main" id="{68BB22A4-C5FE-F352-7EDD-164DA80CDDA5}"/>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938" b="89938" l="9890" r="89973">
                        <a14:foregroundMark x1="13187" y1="61491" x2="13187" y2="61491"/>
                        <a14:foregroundMark x1="63187" y1="38509" x2="63462" y2="39503"/>
                        <a14:backgroundMark x1="30632" y1="63106" x2="30632" y2="63106"/>
                        <a14:backgroundMark x1="32692" y1="58261" x2="43269" y2="65093"/>
                        <a14:backgroundMark x1="29808" y1="63106" x2="39011" y2="56273"/>
                        <a14:backgroundMark x1="44093" y1="66584" x2="62912" y2="63478"/>
                        <a14:backgroundMark x1="66209" y1="61615" x2="76374" y2="55901"/>
                        <a14:backgroundMark x1="15522" y1="60248" x2="24313" y2="72795"/>
                        <a14:backgroundMark x1="57555" y1="40497" x2="68407" y2="40124"/>
                        <a14:backgroundMark x1="68681" y1="40124" x2="64286" y2="45466"/>
                        <a14:backgroundMark x1="55220" y1="51180" x2="59753" y2="53665"/>
                      </a14:backgroundRemoval>
                    </a14:imgEffect>
                  </a14:imgLayer>
                </a14:imgProps>
              </a:ext>
              <a:ext uri="{28A0092B-C50C-407E-A947-70E740481C1C}">
                <a14:useLocalDpi xmlns:a14="http://schemas.microsoft.com/office/drawing/2010/main"/>
              </a:ext>
            </a:extLst>
          </a:blip>
          <a:srcRect/>
          <a:stretch/>
        </p:blipFill>
        <p:spPr>
          <a:xfrm>
            <a:off x="9971903" y="3524193"/>
            <a:ext cx="1511779" cy="1670236"/>
          </a:xfrm>
          <a:prstGeom prst="rect">
            <a:avLst/>
          </a:prstGeom>
        </p:spPr>
      </p:pic>
      <p:pic>
        <p:nvPicPr>
          <p:cNvPr id="12" name="Grafik 11">
            <a:extLst>
              <a:ext uri="{FF2B5EF4-FFF2-40B4-BE49-F238E27FC236}">
                <a16:creationId xmlns:a16="http://schemas.microsoft.com/office/drawing/2014/main" id="{C13E14C7-F888-EE1B-BC51-A30EE7D9B242}"/>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9952" b="89808" l="8901" r="89847">
                        <a14:foregroundMark x1="56606" y1="71343" x2="67316" y2="78777"/>
                        <a14:foregroundMark x1="9179" y1="30216" x2="8901" y2="32014"/>
                        <a14:backgroundMark x1="65090" y1="62350" x2="69402" y2="66667"/>
                        <a14:backgroundMark x1="68289" y1="64508" x2="71488" y2="68465"/>
                        <a14:backgroundMark x1="58414" y1="69904" x2="41864" y2="65707"/>
                        <a14:backgroundMark x1="49652" y1="69904" x2="61335" y2="70264"/>
                        <a14:backgroundMark x1="41586" y1="64149" x2="28512" y2="51439"/>
                        <a14:backgroundMark x1="52434" y1="71223" x2="56328" y2="72422"/>
                        <a14:backgroundMark x1="56328" y1="72062" x2="58136" y2="73022"/>
                        <a14:backgroundMark x1="38804" y1="60911" x2="32128" y2="55396"/>
                        <a14:backgroundMark x1="32128" y1="55036" x2="36300" y2="59353"/>
                        <a14:backgroundMark x1="28929" y1="51799" x2="32406" y2="56595"/>
                        <a14:backgroundMark x1="36996" y1="58753" x2="42281" y2="65108"/>
                        <a14:backgroundMark x1="43394" y1="63909" x2="52851" y2="66667"/>
                        <a14:backgroundMark x1="56050" y1="72062" x2="58414" y2="72662"/>
                        <a14:backgroundMark x1="53129" y1="71823" x2="58136" y2="72062"/>
                        <a14:backgroundMark x1="53268" y1="71223" x2="59944" y2="72062"/>
                      </a14:backgroundRemoval>
                    </a14:imgEffect>
                  </a14:imgLayer>
                </a14:imgProps>
              </a:ext>
              <a:ext uri="{28A0092B-C50C-407E-A947-70E740481C1C}">
                <a14:useLocalDpi xmlns:a14="http://schemas.microsoft.com/office/drawing/2010/main"/>
              </a:ext>
            </a:extLst>
          </a:blip>
          <a:srcRect/>
          <a:stretch/>
        </p:blipFill>
        <p:spPr>
          <a:xfrm>
            <a:off x="8125691" y="3792379"/>
            <a:ext cx="979728" cy="1135793"/>
          </a:xfrm>
          <a:prstGeom prst="rect">
            <a:avLst/>
          </a:prstGeom>
        </p:spPr>
      </p:pic>
      <p:pic>
        <p:nvPicPr>
          <p:cNvPr id="14" name="Grafik 13">
            <a:extLst>
              <a:ext uri="{FF2B5EF4-FFF2-40B4-BE49-F238E27FC236}">
                <a16:creationId xmlns:a16="http://schemas.microsoft.com/office/drawing/2014/main" id="{50F43F69-1C02-C0E3-8759-059B7B2CF4AC}"/>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96" b="89974" l="9949" r="89882">
                        <a14:foregroundMark x1="50759" y1="79818" x2="35750" y2="66536"/>
                        <a14:backgroundMark x1="52614" y1="71745" x2="52277" y2="68880"/>
                        <a14:backgroundMark x1="50927" y1="71745" x2="45868" y2="69661"/>
                        <a14:backgroundMark x1="49916" y1="76432" x2="51939" y2="67578"/>
                        <a14:backgroundMark x1="38954" y1="65755" x2="46374" y2="64323"/>
                      </a14:backgroundRemoval>
                    </a14:imgEffect>
                  </a14:imgLayer>
                </a14:imgProps>
              </a:ext>
              <a:ext uri="{28A0092B-C50C-407E-A947-70E740481C1C}">
                <a14:useLocalDpi xmlns:a14="http://schemas.microsoft.com/office/drawing/2010/main"/>
              </a:ext>
            </a:extLst>
          </a:blip>
          <a:srcRect/>
          <a:stretch/>
        </p:blipFill>
        <p:spPr>
          <a:xfrm>
            <a:off x="10105202" y="1794700"/>
            <a:ext cx="925551" cy="1198579"/>
          </a:xfrm>
          <a:prstGeom prst="rect">
            <a:avLst/>
          </a:prstGeom>
        </p:spPr>
      </p:pic>
      <p:sp>
        <p:nvSpPr>
          <p:cNvPr id="9" name="Inhaltsplatzhalter 2">
            <a:extLst>
              <a:ext uri="{FF2B5EF4-FFF2-40B4-BE49-F238E27FC236}">
                <a16:creationId xmlns:a16="http://schemas.microsoft.com/office/drawing/2014/main" id="{FD683F80-FF3D-1767-3EB6-BEA0F8FC5A9F}"/>
              </a:ext>
            </a:extLst>
          </p:cNvPr>
          <p:cNvSpPr>
            <a:spLocks noGrp="1"/>
          </p:cNvSpPr>
          <p:nvPr>
            <p:ph idx="1"/>
          </p:nvPr>
        </p:nvSpPr>
        <p:spPr>
          <a:xfrm>
            <a:off x="838200" y="1825625"/>
            <a:ext cx="6077592" cy="4351338"/>
          </a:xfrm>
          <a:noFill/>
        </p:spPr>
        <p:txBody>
          <a:bodyPr>
            <a:normAutofit/>
          </a:bodyPr>
          <a:lstStyle/>
          <a:p>
            <a:pPr marL="465138" indent="-465138">
              <a:buClr>
                <a:schemeClr val="bg1">
                  <a:lumMod val="75000"/>
                </a:schemeClr>
              </a:buClr>
            </a:pPr>
            <a:r>
              <a:rPr lang="de-DE" dirty="0">
                <a:solidFill>
                  <a:schemeClr val="bg1">
                    <a:lumMod val="75000"/>
                  </a:schemeClr>
                </a:solidFill>
              </a:rPr>
              <a:t>Einführung</a:t>
            </a:r>
          </a:p>
          <a:p>
            <a:pPr marL="465138" indent="-465138">
              <a:buClr>
                <a:schemeClr val="bg1">
                  <a:lumMod val="75000"/>
                </a:schemeClr>
              </a:buClr>
            </a:pPr>
            <a:r>
              <a:rPr lang="de-DE" dirty="0">
                <a:solidFill>
                  <a:schemeClr val="bg1">
                    <a:lumMod val="75000"/>
                  </a:schemeClr>
                </a:solidFill>
              </a:rPr>
              <a:t>Merkmale konstruktiver vs. destruktiver Kritik</a:t>
            </a:r>
          </a:p>
          <a:p>
            <a:pPr marL="465138" indent="-465138">
              <a:buClr>
                <a:schemeClr val="bg1">
                  <a:lumMod val="75000"/>
                </a:schemeClr>
              </a:buClr>
            </a:pPr>
            <a:r>
              <a:rPr lang="de-DE" dirty="0">
                <a:solidFill>
                  <a:schemeClr val="bg1">
                    <a:lumMod val="75000"/>
                  </a:schemeClr>
                </a:solidFill>
              </a:rPr>
              <a:t>Grundprinzipien für vernünftiges Feedback</a:t>
            </a:r>
          </a:p>
          <a:p>
            <a:pPr marL="465138" indent="-465138">
              <a:buClr>
                <a:schemeClr val="bg1">
                  <a:lumMod val="75000"/>
                </a:schemeClr>
              </a:buClr>
            </a:pPr>
            <a:r>
              <a:rPr lang="de-DE" dirty="0">
                <a:solidFill>
                  <a:schemeClr val="bg1">
                    <a:lumMod val="75000"/>
                  </a:schemeClr>
                </a:solidFill>
              </a:rPr>
              <a:t>Strategien für konstruktives Feedback</a:t>
            </a:r>
          </a:p>
          <a:p>
            <a:pPr marL="465138" indent="-465138">
              <a:buClr>
                <a:schemeClr val="bg1">
                  <a:lumMod val="75000"/>
                </a:schemeClr>
              </a:buClr>
            </a:pPr>
            <a:r>
              <a:rPr lang="de-DE" dirty="0">
                <a:solidFill>
                  <a:schemeClr val="bg1">
                    <a:lumMod val="75000"/>
                  </a:schemeClr>
                </a:solidFill>
              </a:rPr>
              <a:t>Strategien für die Annahme von Kritik</a:t>
            </a:r>
          </a:p>
          <a:p>
            <a:pPr marL="465138" indent="-465138">
              <a:buClr>
                <a:schemeClr val="bg1"/>
              </a:buClr>
            </a:pPr>
            <a:r>
              <a:rPr lang="de-DE" b="1" dirty="0">
                <a:solidFill>
                  <a:schemeClr val="bg1"/>
                </a:solidFill>
              </a:rPr>
              <a:t>Zusammenfassung</a:t>
            </a:r>
          </a:p>
          <a:p>
            <a:pPr marL="0" indent="0">
              <a:buNone/>
            </a:pPr>
            <a:endParaRPr lang="de-DE" dirty="0">
              <a:solidFill>
                <a:schemeClr val="bg1">
                  <a:lumMod val="65000"/>
                </a:schemeClr>
              </a:solidFill>
              <a:highlight>
                <a:srgbClr val="FFFF00"/>
              </a:highlight>
            </a:endParaRPr>
          </a:p>
          <a:p>
            <a:endParaRPr lang="de-DE" dirty="0">
              <a:solidFill>
                <a:schemeClr val="bg1">
                  <a:lumMod val="65000"/>
                </a:schemeClr>
              </a:solidFill>
              <a:highlight>
                <a:srgbClr val="FFFF00"/>
              </a:highlight>
            </a:endParaRPr>
          </a:p>
        </p:txBody>
      </p:sp>
    </p:spTree>
    <p:extLst>
      <p:ext uri="{BB962C8B-B14F-4D97-AF65-F5344CB8AC3E}">
        <p14:creationId xmlns:p14="http://schemas.microsoft.com/office/powerpoint/2010/main" val="3139937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93539-BCDF-F110-EF35-46A8350E82B4}"/>
              </a:ext>
            </a:extLst>
          </p:cNvPr>
          <p:cNvSpPr>
            <a:spLocks noGrp="1"/>
          </p:cNvSpPr>
          <p:nvPr>
            <p:ph type="title"/>
          </p:nvPr>
        </p:nvSpPr>
        <p:spPr/>
        <p:txBody>
          <a:bodyPr/>
          <a:lstStyle/>
          <a:p>
            <a:r>
              <a:rPr lang="de-DE" dirty="0"/>
              <a:t>Gruppenarbeit</a:t>
            </a:r>
          </a:p>
        </p:txBody>
      </p:sp>
      <p:sp>
        <p:nvSpPr>
          <p:cNvPr id="3" name="Inhaltsplatzhalter 2">
            <a:extLst>
              <a:ext uri="{FF2B5EF4-FFF2-40B4-BE49-F238E27FC236}">
                <a16:creationId xmlns:a16="http://schemas.microsoft.com/office/drawing/2014/main" id="{FFB20352-F6C8-D1E6-9D80-9F7312D2CCE2}"/>
              </a:ext>
            </a:extLst>
          </p:cNvPr>
          <p:cNvSpPr>
            <a:spLocks noGrp="1"/>
          </p:cNvSpPr>
          <p:nvPr>
            <p:ph idx="1"/>
          </p:nvPr>
        </p:nvSpPr>
        <p:spPr>
          <a:xfrm>
            <a:off x="838200" y="1690688"/>
            <a:ext cx="5719917" cy="4486275"/>
          </a:xfrm>
        </p:spPr>
        <p:txBody>
          <a:bodyPr>
            <a:normAutofit/>
          </a:bodyPr>
          <a:lstStyle/>
          <a:p>
            <a:pPr marL="0" indent="0">
              <a:buNone/>
            </a:pPr>
            <a:r>
              <a:rPr lang="de-DE" b="1" dirty="0"/>
              <a:t>Reflexionsfragen</a:t>
            </a:r>
          </a:p>
          <a:p>
            <a:pPr marL="0" indent="0">
              <a:buNone/>
            </a:pPr>
            <a:endParaRPr lang="de-DE" b="1" dirty="0"/>
          </a:p>
          <a:p>
            <a:r>
              <a:rPr lang="de-DE" dirty="0"/>
              <a:t>Wie gehe ich aktuell mit Kritik um?</a:t>
            </a:r>
          </a:p>
          <a:p>
            <a:r>
              <a:rPr lang="de-DE" dirty="0"/>
              <a:t>Welche Rückmeldung hat mir geholfen?</a:t>
            </a:r>
          </a:p>
          <a:p>
            <a:r>
              <a:rPr lang="de-DE" dirty="0"/>
              <a:t>Wo will ich mich verbessern?</a:t>
            </a:r>
          </a:p>
          <a:p>
            <a:endParaRPr lang="de-DE" dirty="0"/>
          </a:p>
          <a:p>
            <a:pPr marL="0" indent="0">
              <a:buNone/>
            </a:pPr>
            <a:r>
              <a:rPr lang="de-DE" dirty="0"/>
              <a:t>Nehmen Sie sich 5–10 Minuten für sich Zeit. </a:t>
            </a:r>
          </a:p>
        </p:txBody>
      </p:sp>
      <p:pic>
        <p:nvPicPr>
          <p:cNvPr id="5" name="Grafik 4">
            <a:extLst>
              <a:ext uri="{FF2B5EF4-FFF2-40B4-BE49-F238E27FC236}">
                <a16:creationId xmlns:a16="http://schemas.microsoft.com/office/drawing/2014/main" id="{546C7410-07B1-BF1C-30BB-7CE338A8D96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27057" y="1474839"/>
            <a:ext cx="5719917" cy="4687376"/>
          </a:xfrm>
          <a:prstGeom prst="rect">
            <a:avLst/>
          </a:prstGeom>
        </p:spPr>
      </p:pic>
    </p:spTree>
    <p:extLst>
      <p:ext uri="{BB962C8B-B14F-4D97-AF65-F5344CB8AC3E}">
        <p14:creationId xmlns:p14="http://schemas.microsoft.com/office/powerpoint/2010/main" val="1194656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F7CC3EF-F344-142A-E526-56A2B990C72F}"/>
              </a:ext>
            </a:extLst>
          </p:cNvPr>
          <p:cNvPicPr>
            <a:picLocks noChangeAspect="1"/>
          </p:cNvPicPr>
          <p:nvPr/>
        </p:nvPicPr>
        <p:blipFill>
          <a:blip r:embed="rId3" cstate="screen">
            <a:duotone>
              <a:schemeClr val="accent5">
                <a:shade val="45000"/>
                <a:satMod val="135000"/>
              </a:schemeClr>
              <a:prstClr val="white"/>
            </a:duotone>
            <a:alphaModFix amt="50000"/>
            <a:extLst>
              <a:ext uri="{28A0092B-C50C-407E-A947-70E740481C1C}">
                <a14:useLocalDpi xmlns:a14="http://schemas.microsoft.com/office/drawing/2010/main"/>
              </a:ext>
            </a:extLst>
          </a:blip>
          <a:stretch>
            <a:fillRect/>
          </a:stretch>
        </p:blipFill>
        <p:spPr>
          <a:xfrm flipH="1">
            <a:off x="0" y="1"/>
            <a:ext cx="12192000" cy="6318252"/>
          </a:xfrm>
          <a:prstGeom prst="rect">
            <a:avLst/>
          </a:prstGeom>
        </p:spPr>
      </p:pic>
      <p:sp>
        <p:nvSpPr>
          <p:cNvPr id="2" name="Titel 1">
            <a:extLst>
              <a:ext uri="{FF2B5EF4-FFF2-40B4-BE49-F238E27FC236}">
                <a16:creationId xmlns:a16="http://schemas.microsoft.com/office/drawing/2014/main" id="{B5553784-F8CF-C1F4-047D-710DCC56CDCD}"/>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45719EBE-0EE7-FBD2-AF64-C0D791650EB9}"/>
              </a:ext>
            </a:extLst>
          </p:cNvPr>
          <p:cNvSpPr>
            <a:spLocks noGrp="1"/>
          </p:cNvSpPr>
          <p:nvPr>
            <p:ph idx="1"/>
          </p:nvPr>
        </p:nvSpPr>
        <p:spPr>
          <a:noFill/>
        </p:spPr>
        <p:txBody>
          <a:bodyPr>
            <a:normAutofit/>
          </a:bodyPr>
          <a:lstStyle/>
          <a:p>
            <a:pPr eaLnBrk="0" fontAlgn="base" hangingPunct="0">
              <a:lnSpc>
                <a:spcPct val="100000"/>
              </a:lnSpc>
              <a:spcBef>
                <a:spcPct val="0"/>
              </a:spcBef>
              <a:spcAft>
                <a:spcPct val="0"/>
              </a:spcAft>
            </a:pPr>
            <a:r>
              <a:rPr lang="de-DE" altLang="de-DE" dirty="0">
                <a:latin typeface="Arial" panose="020B0604020202020204" pitchFamily="34" charset="0"/>
                <a:cs typeface="Arial" panose="020B0604020202020204" pitchFamily="34" charset="0"/>
              </a:rPr>
              <a:t>Kritik &amp; Feedback sind Chancen zur persönlichen und fachlichen Weiterentwicklung.</a:t>
            </a:r>
          </a:p>
          <a:p>
            <a:pPr eaLnBrk="0" fontAlgn="base" hangingPunct="0">
              <a:lnSpc>
                <a:spcPct val="100000"/>
              </a:lnSpc>
              <a:spcBef>
                <a:spcPct val="0"/>
              </a:spcBef>
              <a:spcAft>
                <a:spcPct val="0"/>
              </a:spcAft>
            </a:pPr>
            <a:r>
              <a:rPr lang="de-DE" altLang="de-DE" dirty="0">
                <a:latin typeface="Arial" panose="020B0604020202020204" pitchFamily="34" charset="0"/>
                <a:cs typeface="Arial" panose="020B0604020202020204" pitchFamily="34" charset="0"/>
              </a:rPr>
              <a:t>Konstruktiver Umgang stärkt Teamkultur und Pflegequalität.</a:t>
            </a:r>
          </a:p>
          <a:p>
            <a:pPr eaLnBrk="0" fontAlgn="base" hangingPunct="0">
              <a:lnSpc>
                <a:spcPct val="100000"/>
              </a:lnSpc>
              <a:spcBef>
                <a:spcPct val="0"/>
              </a:spcBef>
              <a:spcAft>
                <a:spcPct val="0"/>
              </a:spcAft>
            </a:pPr>
            <a:r>
              <a:rPr lang="de-DE" altLang="de-DE" dirty="0">
                <a:latin typeface="Arial" panose="020B0604020202020204" pitchFamily="34" charset="0"/>
                <a:cs typeface="Arial" panose="020B0604020202020204" pitchFamily="34" charset="0"/>
              </a:rPr>
              <a:t>Feedback geben &amp; annehmen erfordert Respekt, Offenheit und Selbstreflexion.</a:t>
            </a:r>
          </a:p>
          <a:p>
            <a:pPr eaLnBrk="0" fontAlgn="base" hangingPunct="0">
              <a:lnSpc>
                <a:spcPct val="100000"/>
              </a:lnSpc>
              <a:spcBef>
                <a:spcPct val="0"/>
              </a:spcBef>
              <a:spcAft>
                <a:spcPct val="0"/>
              </a:spcAft>
            </a:pPr>
            <a:r>
              <a:rPr lang="de-DE" altLang="de-DE" dirty="0">
                <a:latin typeface="Arial" panose="020B0604020202020204" pitchFamily="34" charset="0"/>
                <a:cs typeface="Arial" panose="020B0604020202020204" pitchFamily="34" charset="0"/>
              </a:rPr>
              <a:t>Feedback annehmen und geben braucht Übung.</a:t>
            </a:r>
          </a:p>
          <a:p>
            <a:pPr eaLnBrk="0" fontAlgn="base" hangingPunct="0">
              <a:lnSpc>
                <a:spcPct val="100000"/>
              </a:lnSpc>
              <a:spcBef>
                <a:spcPct val="0"/>
              </a:spcBef>
              <a:spcAft>
                <a:spcPct val="0"/>
              </a:spcAft>
            </a:pPr>
            <a:r>
              <a:rPr lang="de-DE" altLang="de-DE" dirty="0">
                <a:latin typeface="Arial" panose="020B0604020202020204" pitchFamily="34" charset="0"/>
                <a:cs typeface="Arial" panose="020B0604020202020204" pitchFamily="34" charset="0"/>
              </a:rPr>
              <a:t>Ich-Botschaften für konstruktive Kritik sind ausschlaggebend.</a:t>
            </a:r>
          </a:p>
          <a:p>
            <a:pPr eaLnBrk="0" fontAlgn="base" hangingPunct="0">
              <a:lnSpc>
                <a:spcPct val="100000"/>
              </a:lnSpc>
              <a:spcBef>
                <a:spcPct val="0"/>
              </a:spcBef>
              <a:spcAft>
                <a:spcPct val="0"/>
              </a:spcAft>
            </a:pPr>
            <a:r>
              <a:rPr lang="de-DE" altLang="de-DE" dirty="0">
                <a:latin typeface="Arial" panose="020B0604020202020204" pitchFamily="34" charset="0"/>
                <a:cs typeface="Arial" panose="020B0604020202020204" pitchFamily="34" charset="0"/>
              </a:rPr>
              <a:t>Denken Sie lösungsorientiert.</a:t>
            </a:r>
          </a:p>
          <a:p>
            <a:pPr eaLnBrk="0" fontAlgn="base" hangingPunct="0">
              <a:lnSpc>
                <a:spcPct val="100000"/>
              </a:lnSpc>
              <a:spcBef>
                <a:spcPct val="0"/>
              </a:spcBef>
              <a:spcAft>
                <a:spcPct val="0"/>
              </a:spcAft>
            </a:pPr>
            <a:endParaRPr lang="de-DE" dirty="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endParaRPr lang="de-DE" dirty="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endParaRPr lang="de-DE" dirty="0">
              <a:highlight>
                <a:srgbClr val="FFFF00"/>
              </a:highlight>
            </a:endParaRPr>
          </a:p>
        </p:txBody>
      </p:sp>
      <p:pic>
        <p:nvPicPr>
          <p:cNvPr id="6" name="Grafik 5">
            <a:extLst>
              <a:ext uri="{FF2B5EF4-FFF2-40B4-BE49-F238E27FC236}">
                <a16:creationId xmlns:a16="http://schemas.microsoft.com/office/drawing/2014/main" id="{5E3CF573-A56D-82B9-7163-9B676DAEBF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spTree>
    <p:extLst>
      <p:ext uri="{BB962C8B-B14F-4D97-AF65-F5344CB8AC3E}">
        <p14:creationId xmlns:p14="http://schemas.microsoft.com/office/powerpoint/2010/main" val="2891115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430AEE4-37EC-33B6-3282-57F46F17EBE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12192000" cy="6327096"/>
          </a:xfrm>
          <a:prstGeom prst="rect">
            <a:avLst/>
          </a:prstGeom>
        </p:spPr>
      </p:pic>
      <p:sp>
        <p:nvSpPr>
          <p:cNvPr id="2" name="Titel 1">
            <a:extLst>
              <a:ext uri="{FF2B5EF4-FFF2-40B4-BE49-F238E27FC236}">
                <a16:creationId xmlns:a16="http://schemas.microsoft.com/office/drawing/2014/main" id="{0EF9C0D0-D17C-41E3-A533-BE111217738E}"/>
              </a:ext>
            </a:extLst>
          </p:cNvPr>
          <p:cNvSpPr>
            <a:spLocks noGrp="1"/>
          </p:cNvSpPr>
          <p:nvPr>
            <p:ph type="title"/>
          </p:nvPr>
        </p:nvSpPr>
        <p:spPr>
          <a:xfrm>
            <a:off x="7280031" y="2303585"/>
            <a:ext cx="4911969" cy="3481753"/>
          </a:xfrm>
        </p:spPr>
        <p:txBody>
          <a:bodyPr/>
          <a:lstStyle/>
          <a:p>
            <a:r>
              <a:rPr lang="de-DE" dirty="0">
                <a:solidFill>
                  <a:schemeClr val="bg1"/>
                </a:solidFill>
              </a:rPr>
              <a:t>Gibt es noch </a:t>
            </a:r>
            <a:br>
              <a:rPr lang="de-DE" dirty="0">
                <a:solidFill>
                  <a:schemeClr val="bg1"/>
                </a:solidFill>
              </a:rPr>
            </a:br>
            <a:r>
              <a:rPr lang="de-DE" dirty="0">
                <a:solidFill>
                  <a:schemeClr val="bg1"/>
                </a:solidFill>
              </a:rPr>
              <a:t>offene Fragen oder Anmerkungen?</a:t>
            </a:r>
          </a:p>
        </p:txBody>
      </p:sp>
      <p:pic>
        <p:nvPicPr>
          <p:cNvPr id="5" name="Grafik 4">
            <a:extLst>
              <a:ext uri="{FF2B5EF4-FFF2-40B4-BE49-F238E27FC236}">
                <a16:creationId xmlns:a16="http://schemas.microsoft.com/office/drawing/2014/main" id="{FF432D05-A020-865C-4809-EE3B1B712B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spTree>
    <p:extLst>
      <p:ext uri="{BB962C8B-B14F-4D97-AF65-F5344CB8AC3E}">
        <p14:creationId xmlns:p14="http://schemas.microsoft.com/office/powerpoint/2010/main" val="2967747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6951E-18F2-4400-84D6-496DC194B13D}"/>
              </a:ext>
            </a:extLst>
          </p:cNvPr>
          <p:cNvSpPr>
            <a:spLocks noGrp="1"/>
          </p:cNvSpPr>
          <p:nvPr>
            <p:ph type="title"/>
          </p:nvPr>
        </p:nvSpPr>
        <p:spPr/>
        <p:txBody>
          <a:bodyPr/>
          <a:lstStyle/>
          <a:p>
            <a:r>
              <a:rPr lang="de-DE" dirty="0"/>
              <a:t>Quellenangaben </a:t>
            </a:r>
          </a:p>
        </p:txBody>
      </p:sp>
      <p:sp>
        <p:nvSpPr>
          <p:cNvPr id="3" name="Inhaltsplatzhalter 2">
            <a:extLst>
              <a:ext uri="{FF2B5EF4-FFF2-40B4-BE49-F238E27FC236}">
                <a16:creationId xmlns:a16="http://schemas.microsoft.com/office/drawing/2014/main" id="{8CECA90D-C640-4C05-9A51-CC2818A0BD57}"/>
              </a:ext>
            </a:extLst>
          </p:cNvPr>
          <p:cNvSpPr>
            <a:spLocks noGrp="1"/>
          </p:cNvSpPr>
          <p:nvPr>
            <p:ph idx="1"/>
          </p:nvPr>
        </p:nvSpPr>
        <p:spPr>
          <a:xfrm>
            <a:off x="838199" y="1812648"/>
            <a:ext cx="4732867" cy="4066262"/>
          </a:xfrm>
        </p:spPr>
        <p:txBody>
          <a:bodyPr>
            <a:normAutofit fontScale="92500" lnSpcReduction="10000"/>
          </a:bodyPr>
          <a:lstStyle/>
          <a:p>
            <a:pPr>
              <a:buClr>
                <a:srgbClr val="1EA19C"/>
              </a:buClr>
            </a:pPr>
            <a:r>
              <a:rPr lang="de-DE" sz="2200" dirty="0"/>
              <a:t>AdobeStock_Robert Kneschke</a:t>
            </a:r>
          </a:p>
          <a:p>
            <a:pPr>
              <a:buClr>
                <a:srgbClr val="1EA19C"/>
              </a:buClr>
            </a:pPr>
            <a:r>
              <a:rPr lang="de-DE" sz="2200" dirty="0"/>
              <a:t>AdobeStock_ JK_kyoto</a:t>
            </a:r>
          </a:p>
          <a:p>
            <a:pPr>
              <a:buClr>
                <a:srgbClr val="1EA19C"/>
              </a:buClr>
            </a:pPr>
            <a:r>
              <a:rPr lang="de-DE" sz="2200" dirty="0"/>
              <a:t>AdobeStock_Good Studio</a:t>
            </a:r>
          </a:p>
          <a:p>
            <a:pPr>
              <a:buClr>
                <a:srgbClr val="1EA19C"/>
              </a:buClr>
            </a:pPr>
            <a:r>
              <a:rPr lang="de-DE" sz="2200" dirty="0"/>
              <a:t>AdobeStock_Trueffelpix</a:t>
            </a:r>
          </a:p>
          <a:p>
            <a:pPr>
              <a:buClr>
                <a:srgbClr val="1EA19C"/>
              </a:buClr>
            </a:pPr>
            <a:r>
              <a:rPr lang="de-DE" sz="2200" dirty="0"/>
              <a:t>AdobeStock_deagreez</a:t>
            </a:r>
          </a:p>
          <a:p>
            <a:pPr>
              <a:buClr>
                <a:srgbClr val="1EA19C"/>
              </a:buClr>
            </a:pPr>
            <a:r>
              <a:rPr lang="de-DE" sz="2200" dirty="0"/>
              <a:t>AdobeStock_Prostock-studio</a:t>
            </a:r>
          </a:p>
          <a:p>
            <a:pPr>
              <a:buClr>
                <a:srgbClr val="1EA19C"/>
              </a:buClr>
            </a:pPr>
            <a:r>
              <a:rPr lang="de-DE" sz="2200" dirty="0"/>
              <a:t>AdobeStock_treety</a:t>
            </a:r>
          </a:p>
          <a:p>
            <a:pPr>
              <a:buClr>
                <a:srgbClr val="1EA19C"/>
              </a:buClr>
            </a:pPr>
            <a:r>
              <a:rPr lang="de-DE" sz="2200" dirty="0"/>
              <a:t>AdobeStock_Stranger Man</a:t>
            </a:r>
          </a:p>
          <a:p>
            <a:pPr>
              <a:buClr>
                <a:srgbClr val="1EA19C"/>
              </a:buClr>
            </a:pPr>
            <a:r>
              <a:rPr lang="de-DE" sz="2200" dirty="0"/>
              <a:t>AdobeStock_Siddhesh</a:t>
            </a:r>
          </a:p>
          <a:p>
            <a:pPr>
              <a:buClr>
                <a:srgbClr val="1EA19C"/>
              </a:buClr>
            </a:pPr>
            <a:r>
              <a:rPr lang="de-DE" sz="2200" dirty="0"/>
              <a:t>AdobeStock_Pixels Hunter</a:t>
            </a:r>
          </a:p>
          <a:p>
            <a:pPr>
              <a:buClr>
                <a:srgbClr val="1EA19C"/>
              </a:buClr>
            </a:pPr>
            <a:r>
              <a:rPr lang="de-DE" sz="2200" dirty="0"/>
              <a:t>AdobeStock_koblizeek</a:t>
            </a:r>
          </a:p>
          <a:p>
            <a:pPr>
              <a:buClr>
                <a:srgbClr val="1EA19C"/>
              </a:buClr>
            </a:pPr>
            <a:endParaRPr lang="de-DE" sz="2200" dirty="0"/>
          </a:p>
          <a:p>
            <a:pPr>
              <a:buClr>
                <a:srgbClr val="1EA19C"/>
              </a:buClr>
            </a:pPr>
            <a:endParaRPr lang="de-DE" sz="2200" dirty="0"/>
          </a:p>
        </p:txBody>
      </p:sp>
      <p:sp>
        <p:nvSpPr>
          <p:cNvPr id="4" name="Inhaltsplatzhalter 2">
            <a:extLst>
              <a:ext uri="{FF2B5EF4-FFF2-40B4-BE49-F238E27FC236}">
                <a16:creationId xmlns:a16="http://schemas.microsoft.com/office/drawing/2014/main" id="{54252F7D-4640-F4BB-819E-FA2DEA9C1F85}"/>
              </a:ext>
            </a:extLst>
          </p:cNvPr>
          <p:cNvSpPr txBox="1">
            <a:spLocks/>
          </p:cNvSpPr>
          <p:nvPr/>
        </p:nvSpPr>
        <p:spPr>
          <a:xfrm>
            <a:off x="5227320" y="1812648"/>
            <a:ext cx="5690616" cy="406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DA29B"/>
              </a:buClr>
              <a:buFont typeface="Wingdings"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DA29B"/>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DA2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DA29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DA2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EA19C"/>
              </a:buClr>
            </a:pPr>
            <a:endParaRPr lang="de-DE" sz="2200" dirty="0"/>
          </a:p>
        </p:txBody>
      </p:sp>
      <p:pic>
        <p:nvPicPr>
          <p:cNvPr id="5" name="Grafik 4">
            <a:extLst>
              <a:ext uri="{FF2B5EF4-FFF2-40B4-BE49-F238E27FC236}">
                <a16:creationId xmlns:a16="http://schemas.microsoft.com/office/drawing/2014/main" id="{BF5CEEE5-5655-66C6-83B5-FC43E76BE6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sp>
        <p:nvSpPr>
          <p:cNvPr id="7" name="Inhaltsplatzhalter 2">
            <a:extLst>
              <a:ext uri="{FF2B5EF4-FFF2-40B4-BE49-F238E27FC236}">
                <a16:creationId xmlns:a16="http://schemas.microsoft.com/office/drawing/2014/main" id="{32810515-8CE2-5D25-93C0-61FBDA38ABC7}"/>
              </a:ext>
            </a:extLst>
          </p:cNvPr>
          <p:cNvSpPr txBox="1">
            <a:spLocks/>
          </p:cNvSpPr>
          <p:nvPr/>
        </p:nvSpPr>
        <p:spPr>
          <a:xfrm>
            <a:off x="5878068" y="1812648"/>
            <a:ext cx="4389120" cy="406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DA29B"/>
              </a:buClr>
              <a:buFont typeface="Wingdings"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DA29B"/>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DA2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DA29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DA2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Clr>
                <a:srgbClr val="1EA19C"/>
              </a:buClr>
            </a:pPr>
            <a:r>
              <a:rPr lang="de-DE" sz="2000" dirty="0"/>
              <a:t>AdobeStock_contrastwerkstatt</a:t>
            </a:r>
          </a:p>
          <a:p>
            <a:pPr>
              <a:lnSpc>
                <a:spcPct val="80000"/>
              </a:lnSpc>
              <a:buClr>
                <a:srgbClr val="1EA19C"/>
              </a:buClr>
            </a:pPr>
            <a:r>
              <a:rPr lang="de-DE" sz="2000" dirty="0"/>
              <a:t>AdobeStock_MP Studio</a:t>
            </a:r>
          </a:p>
          <a:p>
            <a:pPr>
              <a:lnSpc>
                <a:spcPct val="80000"/>
              </a:lnSpc>
              <a:buClr>
                <a:srgbClr val="1EA19C"/>
              </a:buClr>
            </a:pPr>
            <a:r>
              <a:rPr lang="de-DE" sz="2000" dirty="0"/>
              <a:t>AdobeStock_Monkey Business</a:t>
            </a:r>
          </a:p>
          <a:p>
            <a:pPr>
              <a:lnSpc>
                <a:spcPct val="80000"/>
              </a:lnSpc>
              <a:buClr>
                <a:srgbClr val="1EA19C"/>
              </a:buClr>
            </a:pPr>
            <a:r>
              <a:rPr lang="de-DE" sz="2000" dirty="0"/>
              <a:t>AdobeStock_Bigbambe</a:t>
            </a:r>
          </a:p>
          <a:p>
            <a:pPr>
              <a:lnSpc>
                <a:spcPct val="80000"/>
              </a:lnSpc>
              <a:buClr>
                <a:srgbClr val="1EA19C"/>
              </a:buClr>
            </a:pPr>
            <a:r>
              <a:rPr lang="de-DE" sz="2000" dirty="0"/>
              <a:t>AdobeStock_luna</a:t>
            </a:r>
          </a:p>
          <a:p>
            <a:pPr>
              <a:lnSpc>
                <a:spcPct val="80000"/>
              </a:lnSpc>
              <a:buClr>
                <a:srgbClr val="1EA19C"/>
              </a:buClr>
            </a:pPr>
            <a:r>
              <a:rPr lang="de-DE" sz="2000" dirty="0"/>
              <a:t>AdobeStock_Ingairis</a:t>
            </a:r>
          </a:p>
          <a:p>
            <a:pPr>
              <a:lnSpc>
                <a:spcPct val="80000"/>
              </a:lnSpc>
              <a:buClr>
                <a:srgbClr val="1EA19C"/>
              </a:buClr>
            </a:pPr>
            <a:r>
              <a:rPr lang="de-DE" sz="2000" dirty="0"/>
              <a:t>AdobeStock_olga_demina</a:t>
            </a:r>
          </a:p>
          <a:p>
            <a:pPr>
              <a:lnSpc>
                <a:spcPct val="80000"/>
              </a:lnSpc>
              <a:buClr>
                <a:srgbClr val="1EA19C"/>
              </a:buClr>
            </a:pPr>
            <a:r>
              <a:rPr lang="de-DE" sz="2000" dirty="0"/>
              <a:t>AdobeStock_Petr</a:t>
            </a:r>
          </a:p>
          <a:p>
            <a:pPr>
              <a:lnSpc>
                <a:spcPct val="80000"/>
              </a:lnSpc>
              <a:buClr>
                <a:srgbClr val="1EA19C"/>
              </a:buClr>
            </a:pPr>
            <a:r>
              <a:rPr lang="de-DE" sz="2000" dirty="0"/>
              <a:t>AdobeStock_Andrii Yalanskyi</a:t>
            </a:r>
          </a:p>
          <a:p>
            <a:pPr>
              <a:lnSpc>
                <a:spcPct val="80000"/>
              </a:lnSpc>
              <a:buClr>
                <a:srgbClr val="1EA19C"/>
              </a:buClr>
            </a:pPr>
            <a:r>
              <a:rPr lang="de-DE" sz="2000" dirty="0"/>
              <a:t>AdobeStock_BillionPhotos.com</a:t>
            </a:r>
          </a:p>
          <a:p>
            <a:pPr>
              <a:buClr>
                <a:srgbClr val="1EA19C"/>
              </a:buClr>
            </a:pPr>
            <a:endParaRPr lang="de-DE" sz="2200" dirty="0"/>
          </a:p>
        </p:txBody>
      </p:sp>
    </p:spTree>
    <p:extLst>
      <p:ext uri="{BB962C8B-B14F-4D97-AF65-F5344CB8AC3E}">
        <p14:creationId xmlns:p14="http://schemas.microsoft.com/office/powerpoint/2010/main" val="18622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0FD1B-8A99-49B8-83A3-B5935F35A1A2}"/>
              </a:ext>
            </a:extLst>
          </p:cNvPr>
          <p:cNvSpPr>
            <a:spLocks noGrp="1"/>
          </p:cNvSpPr>
          <p:nvPr>
            <p:ph type="title"/>
          </p:nvPr>
        </p:nvSpPr>
        <p:spPr>
          <a:xfrm>
            <a:off x="838200" y="51615"/>
            <a:ext cx="10515600" cy="1325563"/>
          </a:xfrm>
        </p:spPr>
        <p:txBody>
          <a:bodyPr/>
          <a:lstStyle/>
          <a:p>
            <a:r>
              <a:rPr lang="de-DE" dirty="0"/>
              <a:t>Hinweise zur Erfüllung Ihrer Fortbildungspflicht seitens des MD</a:t>
            </a:r>
            <a:endParaRPr lang="x-none" dirty="0"/>
          </a:p>
        </p:txBody>
      </p:sp>
      <p:sp>
        <p:nvSpPr>
          <p:cNvPr id="3" name="Inhaltsplatzhalter 2">
            <a:extLst>
              <a:ext uri="{FF2B5EF4-FFF2-40B4-BE49-F238E27FC236}">
                <a16:creationId xmlns:a16="http://schemas.microsoft.com/office/drawing/2014/main" id="{E4C8F4DD-2D97-46C1-92F5-E01DDA2F5CD8}"/>
              </a:ext>
            </a:extLst>
          </p:cNvPr>
          <p:cNvSpPr>
            <a:spLocks noGrp="1"/>
          </p:cNvSpPr>
          <p:nvPr>
            <p:ph idx="1"/>
          </p:nvPr>
        </p:nvSpPr>
        <p:spPr/>
        <p:txBody>
          <a:bodyPr/>
          <a:lstStyle/>
          <a:p>
            <a:r>
              <a:rPr lang="de-DE" dirty="0"/>
              <a:t>Fügen Sie die Schulung in Ihren jährlichen Fortbildungsplan ein!</a:t>
            </a:r>
          </a:p>
          <a:p>
            <a:endParaRPr lang="de-DE" dirty="0"/>
          </a:p>
          <a:p>
            <a:r>
              <a:rPr lang="de-DE" dirty="0"/>
              <a:t>Führen Sie eine Anwesenheitsliste und legen Sie diese ab (Beispiel auf der Folie danach)</a:t>
            </a:r>
          </a:p>
          <a:p>
            <a:pPr lvl="1"/>
            <a:r>
              <a:rPr lang="de-DE" dirty="0"/>
              <a:t>Pro TeilnehmerIn: Vorname, Name und Unterschrift soweit möglich</a:t>
            </a:r>
          </a:p>
          <a:p>
            <a:pPr lvl="1"/>
            <a:r>
              <a:rPr lang="de-DE" dirty="0"/>
              <a:t>Länge der Schulung </a:t>
            </a:r>
          </a:p>
          <a:p>
            <a:pPr lvl="1"/>
            <a:r>
              <a:rPr lang="de-DE" dirty="0"/>
              <a:t>Inhalte in Stichpunkten ergänzen</a:t>
            </a:r>
          </a:p>
          <a:p>
            <a:pPr lvl="1"/>
            <a:r>
              <a:rPr lang="de-DE" dirty="0"/>
              <a:t>Bestätigung der Angaben mit Ihrer Unterschrift</a:t>
            </a:r>
          </a:p>
          <a:p>
            <a:pPr lvl="1"/>
            <a:endParaRPr lang="de-DE" dirty="0"/>
          </a:p>
          <a:p>
            <a:endParaRPr lang="de-DE" dirty="0"/>
          </a:p>
        </p:txBody>
      </p:sp>
    </p:spTree>
    <p:extLst>
      <p:ext uri="{BB962C8B-B14F-4D97-AF65-F5344CB8AC3E}">
        <p14:creationId xmlns:p14="http://schemas.microsoft.com/office/powerpoint/2010/main" val="30568280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0FD1B-8A99-49B8-83A3-B5935F35A1A2}"/>
              </a:ext>
            </a:extLst>
          </p:cNvPr>
          <p:cNvSpPr>
            <a:spLocks noGrp="1"/>
          </p:cNvSpPr>
          <p:nvPr>
            <p:ph type="title"/>
          </p:nvPr>
        </p:nvSpPr>
        <p:spPr/>
        <p:txBody>
          <a:bodyPr/>
          <a:lstStyle/>
          <a:p>
            <a:r>
              <a:rPr lang="de-DE"/>
              <a:t>Beispiel Anwesenheitsliste</a:t>
            </a:r>
            <a:endParaRPr lang="x-none"/>
          </a:p>
        </p:txBody>
      </p:sp>
      <p:graphicFrame>
        <p:nvGraphicFramePr>
          <p:cNvPr id="4" name="Tabelle 4">
            <a:extLst>
              <a:ext uri="{FF2B5EF4-FFF2-40B4-BE49-F238E27FC236}">
                <a16:creationId xmlns:a16="http://schemas.microsoft.com/office/drawing/2014/main" id="{6331AB7C-5A7C-40E1-BB34-48B3FD3C3DA2}"/>
              </a:ext>
            </a:extLst>
          </p:cNvPr>
          <p:cNvGraphicFramePr>
            <a:graphicFrameLocks noGrp="1"/>
          </p:cNvGraphicFramePr>
          <p:nvPr>
            <p:ph idx="1"/>
            <p:extLst>
              <p:ext uri="{D42A27DB-BD31-4B8C-83A1-F6EECF244321}">
                <p14:modId xmlns:p14="http://schemas.microsoft.com/office/powerpoint/2010/main" val="2835644660"/>
              </p:ext>
            </p:extLst>
          </p:nvPr>
        </p:nvGraphicFramePr>
        <p:xfrm>
          <a:off x="838199" y="1429385"/>
          <a:ext cx="10515601" cy="2225040"/>
        </p:xfrm>
        <a:graphic>
          <a:graphicData uri="http://schemas.openxmlformats.org/drawingml/2006/table">
            <a:tbl>
              <a:tblPr firstRow="1" bandRow="1">
                <a:tableStyleId>{5940675A-B579-460E-94D1-54222C63F5DA}</a:tableStyleId>
              </a:tblPr>
              <a:tblGrid>
                <a:gridCol w="553720">
                  <a:extLst>
                    <a:ext uri="{9D8B030D-6E8A-4147-A177-3AD203B41FA5}">
                      <a16:colId xmlns:a16="http://schemas.microsoft.com/office/drawing/2014/main" val="1614697788"/>
                    </a:ext>
                  </a:extLst>
                </a:gridCol>
                <a:gridCol w="3361267">
                  <a:extLst>
                    <a:ext uri="{9D8B030D-6E8A-4147-A177-3AD203B41FA5}">
                      <a16:colId xmlns:a16="http://schemas.microsoft.com/office/drawing/2014/main" val="275266120"/>
                    </a:ext>
                  </a:extLst>
                </a:gridCol>
                <a:gridCol w="3300307">
                  <a:extLst>
                    <a:ext uri="{9D8B030D-6E8A-4147-A177-3AD203B41FA5}">
                      <a16:colId xmlns:a16="http://schemas.microsoft.com/office/drawing/2014/main" val="2695048865"/>
                    </a:ext>
                  </a:extLst>
                </a:gridCol>
                <a:gridCol w="3300307">
                  <a:extLst>
                    <a:ext uri="{9D8B030D-6E8A-4147-A177-3AD203B41FA5}">
                      <a16:colId xmlns:a16="http://schemas.microsoft.com/office/drawing/2014/main" val="3209562580"/>
                    </a:ext>
                  </a:extLst>
                </a:gridCol>
              </a:tblGrid>
              <a:tr h="370840">
                <a:tc>
                  <a:txBody>
                    <a:bodyPr/>
                    <a:lstStyle/>
                    <a:p>
                      <a:r>
                        <a:rPr lang="de-DE" b="1"/>
                        <a:t>Nr.</a:t>
                      </a:r>
                      <a:endParaRPr lang="x-none" b="1"/>
                    </a:p>
                  </a:txBody>
                  <a:tcPr>
                    <a:solidFill>
                      <a:schemeClr val="bg1">
                        <a:lumMod val="85000"/>
                      </a:schemeClr>
                    </a:solidFill>
                  </a:tcPr>
                </a:tc>
                <a:tc>
                  <a:txBody>
                    <a:bodyPr/>
                    <a:lstStyle/>
                    <a:p>
                      <a:r>
                        <a:rPr lang="de-DE" b="1"/>
                        <a:t>Vorname</a:t>
                      </a:r>
                      <a:endParaRPr lang="x-none" b="1"/>
                    </a:p>
                  </a:txBody>
                  <a:tcPr>
                    <a:solidFill>
                      <a:schemeClr val="bg1">
                        <a:lumMod val="85000"/>
                      </a:schemeClr>
                    </a:solidFill>
                  </a:tcPr>
                </a:tc>
                <a:tc>
                  <a:txBody>
                    <a:bodyPr/>
                    <a:lstStyle/>
                    <a:p>
                      <a:r>
                        <a:rPr lang="de-DE" b="1"/>
                        <a:t>Name</a:t>
                      </a:r>
                      <a:endParaRPr lang="x-none" b="1"/>
                    </a:p>
                  </a:txBody>
                  <a:tcPr>
                    <a:solidFill>
                      <a:schemeClr val="bg1">
                        <a:lumMod val="85000"/>
                      </a:schemeClr>
                    </a:solidFill>
                  </a:tcPr>
                </a:tc>
                <a:tc>
                  <a:txBody>
                    <a:bodyPr/>
                    <a:lstStyle/>
                    <a:p>
                      <a:r>
                        <a:rPr lang="de-DE" b="1"/>
                        <a:t>Unterschrift</a:t>
                      </a:r>
                      <a:endParaRPr lang="x-none" b="1"/>
                    </a:p>
                  </a:txBody>
                  <a:tcPr>
                    <a:solidFill>
                      <a:schemeClr val="bg1">
                        <a:lumMod val="85000"/>
                      </a:schemeClr>
                    </a:solidFill>
                  </a:tcPr>
                </a:tc>
                <a:extLst>
                  <a:ext uri="{0D108BD9-81ED-4DB2-BD59-A6C34878D82A}">
                    <a16:rowId xmlns:a16="http://schemas.microsoft.com/office/drawing/2014/main" val="3052290395"/>
                  </a:ext>
                </a:extLst>
              </a:tr>
              <a:tr h="370840">
                <a:tc>
                  <a:txBody>
                    <a:bodyPr/>
                    <a:lstStyle/>
                    <a:p>
                      <a:r>
                        <a:rPr lang="de-DE"/>
                        <a:t>1</a:t>
                      </a:r>
                      <a:endParaRPr lang="x-none"/>
                    </a:p>
                  </a:txBody>
                  <a:tcP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a16="http://schemas.microsoft.com/office/drawing/2014/main" val="438938361"/>
                  </a:ext>
                </a:extLst>
              </a:tr>
              <a:tr h="370840">
                <a:tc>
                  <a:txBody>
                    <a:bodyPr/>
                    <a:lstStyle/>
                    <a:p>
                      <a:r>
                        <a:rPr lang="de-DE"/>
                        <a:t>2</a:t>
                      </a:r>
                      <a:endParaRPr lang="x-none"/>
                    </a:p>
                  </a:txBody>
                  <a:tcP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a16="http://schemas.microsoft.com/office/drawing/2014/main" val="2440788997"/>
                  </a:ext>
                </a:extLst>
              </a:tr>
              <a:tr h="370840">
                <a:tc>
                  <a:txBody>
                    <a:bodyPr/>
                    <a:lstStyle/>
                    <a:p>
                      <a:r>
                        <a:rPr lang="de-DE"/>
                        <a:t>3</a:t>
                      </a:r>
                      <a:endParaRPr lang="x-none"/>
                    </a:p>
                  </a:txBody>
                  <a:tcP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a16="http://schemas.microsoft.com/office/drawing/2014/main" val="3358411615"/>
                  </a:ext>
                </a:extLst>
              </a:tr>
              <a:tr h="370840">
                <a:tc>
                  <a:txBody>
                    <a:bodyPr/>
                    <a:lstStyle/>
                    <a:p>
                      <a:r>
                        <a:rPr lang="de-DE"/>
                        <a:t>4</a:t>
                      </a:r>
                      <a:endParaRPr lang="x-none"/>
                    </a:p>
                  </a:txBody>
                  <a:tcP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a16="http://schemas.microsoft.com/office/drawing/2014/main" val="3241111043"/>
                  </a:ext>
                </a:extLst>
              </a:tr>
              <a:tr h="370840">
                <a:tc>
                  <a:txBody>
                    <a:bodyPr/>
                    <a:lstStyle/>
                    <a:p>
                      <a:r>
                        <a:rPr lang="de-DE"/>
                        <a:t>5</a:t>
                      </a:r>
                      <a:endParaRPr lang="x-none"/>
                    </a:p>
                  </a:txBody>
                  <a:tcP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a16="http://schemas.microsoft.com/office/drawing/2014/main" val="2549973147"/>
                  </a:ext>
                </a:extLst>
              </a:tr>
            </a:tbl>
          </a:graphicData>
        </a:graphic>
      </p:graphicFrame>
      <p:graphicFrame>
        <p:nvGraphicFramePr>
          <p:cNvPr id="5" name="Tabelle 4">
            <a:extLst>
              <a:ext uri="{FF2B5EF4-FFF2-40B4-BE49-F238E27FC236}">
                <a16:creationId xmlns:a16="http://schemas.microsoft.com/office/drawing/2014/main" id="{58C1B760-C8B1-4A42-A0D0-DBC30B8E7232}"/>
              </a:ext>
            </a:extLst>
          </p:cNvPr>
          <p:cNvGraphicFramePr>
            <a:graphicFrameLocks/>
          </p:cNvGraphicFramePr>
          <p:nvPr>
            <p:extLst>
              <p:ext uri="{D42A27DB-BD31-4B8C-83A1-F6EECF244321}">
                <p14:modId xmlns:p14="http://schemas.microsoft.com/office/powerpoint/2010/main" val="3949398332"/>
              </p:ext>
            </p:extLst>
          </p:nvPr>
        </p:nvGraphicFramePr>
        <p:xfrm>
          <a:off x="2765212" y="4054475"/>
          <a:ext cx="6661574" cy="1483360"/>
        </p:xfrm>
        <a:graphic>
          <a:graphicData uri="http://schemas.openxmlformats.org/drawingml/2006/table">
            <a:tbl>
              <a:tblPr firstRow="1" bandRow="1">
                <a:tableStyleId>{5940675A-B579-460E-94D1-54222C63F5DA}</a:tableStyleId>
              </a:tblPr>
              <a:tblGrid>
                <a:gridCol w="2751668">
                  <a:extLst>
                    <a:ext uri="{9D8B030D-6E8A-4147-A177-3AD203B41FA5}">
                      <a16:colId xmlns:a16="http://schemas.microsoft.com/office/drawing/2014/main" val="275266120"/>
                    </a:ext>
                  </a:extLst>
                </a:gridCol>
                <a:gridCol w="3909906">
                  <a:extLst>
                    <a:ext uri="{9D8B030D-6E8A-4147-A177-3AD203B41FA5}">
                      <a16:colId xmlns:a16="http://schemas.microsoft.com/office/drawing/2014/main" val="2695048865"/>
                    </a:ext>
                  </a:extLst>
                </a:gridCol>
              </a:tblGrid>
              <a:tr h="370840">
                <a:tc>
                  <a:txBody>
                    <a:bodyPr/>
                    <a:lstStyle/>
                    <a:p>
                      <a:r>
                        <a:rPr lang="de-DE"/>
                        <a:t>Thema der Fortbildung:</a:t>
                      </a:r>
                      <a:endParaRPr lang="x-none"/>
                    </a:p>
                  </a:txBody>
                  <a:tcPr/>
                </a:tc>
                <a:tc>
                  <a:txBody>
                    <a:bodyPr/>
                    <a:lstStyle/>
                    <a:p>
                      <a:endParaRPr lang="x-none"/>
                    </a:p>
                  </a:txBody>
                  <a:tcPr/>
                </a:tc>
                <a:extLst>
                  <a:ext uri="{0D108BD9-81ED-4DB2-BD59-A6C34878D82A}">
                    <a16:rowId xmlns:a16="http://schemas.microsoft.com/office/drawing/2014/main" val="438938361"/>
                  </a:ext>
                </a:extLst>
              </a:tr>
              <a:tr h="370840">
                <a:tc>
                  <a:txBody>
                    <a:bodyPr/>
                    <a:lstStyle/>
                    <a:p>
                      <a:r>
                        <a:rPr lang="de-DE"/>
                        <a:t>Datum:</a:t>
                      </a:r>
                      <a:endParaRPr lang="x-none"/>
                    </a:p>
                  </a:txBody>
                  <a:tcPr/>
                </a:tc>
                <a:tc>
                  <a:txBody>
                    <a:bodyPr/>
                    <a:lstStyle/>
                    <a:p>
                      <a:endParaRPr lang="x-none"/>
                    </a:p>
                  </a:txBody>
                  <a:tcPr/>
                </a:tc>
                <a:extLst>
                  <a:ext uri="{0D108BD9-81ED-4DB2-BD59-A6C34878D82A}">
                    <a16:rowId xmlns:a16="http://schemas.microsoft.com/office/drawing/2014/main" val="2440788997"/>
                  </a:ext>
                </a:extLst>
              </a:tr>
              <a:tr h="370840">
                <a:tc>
                  <a:txBody>
                    <a:bodyPr/>
                    <a:lstStyle/>
                    <a:p>
                      <a:r>
                        <a:rPr lang="de-DE"/>
                        <a:t>Zeitraum:</a:t>
                      </a:r>
                      <a:endParaRPr lang="x-none"/>
                    </a:p>
                  </a:txBody>
                  <a:tcPr/>
                </a:tc>
                <a:tc>
                  <a:txBody>
                    <a:bodyPr/>
                    <a:lstStyle/>
                    <a:p>
                      <a:endParaRPr lang="x-none"/>
                    </a:p>
                  </a:txBody>
                  <a:tcPr/>
                </a:tc>
                <a:extLst>
                  <a:ext uri="{0D108BD9-81ED-4DB2-BD59-A6C34878D82A}">
                    <a16:rowId xmlns:a16="http://schemas.microsoft.com/office/drawing/2014/main" val="3358411615"/>
                  </a:ext>
                </a:extLst>
              </a:tr>
              <a:tr h="370840">
                <a:tc>
                  <a:txBody>
                    <a:bodyPr/>
                    <a:lstStyle/>
                    <a:p>
                      <a:r>
                        <a:rPr lang="de-DE"/>
                        <a:t>Unterschrift DozentIn:</a:t>
                      </a:r>
                      <a:endParaRPr lang="x-none"/>
                    </a:p>
                  </a:txBody>
                  <a:tcPr/>
                </a:tc>
                <a:tc>
                  <a:txBody>
                    <a:bodyPr/>
                    <a:lstStyle/>
                    <a:p>
                      <a:endParaRPr lang="x-none"/>
                    </a:p>
                  </a:txBody>
                  <a:tcPr/>
                </a:tc>
                <a:extLst>
                  <a:ext uri="{0D108BD9-81ED-4DB2-BD59-A6C34878D82A}">
                    <a16:rowId xmlns:a16="http://schemas.microsoft.com/office/drawing/2014/main" val="3241111043"/>
                  </a:ext>
                </a:extLst>
              </a:tr>
            </a:tbl>
          </a:graphicData>
        </a:graphic>
      </p:graphicFrame>
      <p:sp>
        <p:nvSpPr>
          <p:cNvPr id="6" name="Textfeld 5">
            <a:extLst>
              <a:ext uri="{FF2B5EF4-FFF2-40B4-BE49-F238E27FC236}">
                <a16:creationId xmlns:a16="http://schemas.microsoft.com/office/drawing/2014/main" id="{21198065-8D8C-427B-AC34-271C5D384B8F}"/>
              </a:ext>
            </a:extLst>
          </p:cNvPr>
          <p:cNvSpPr txBox="1"/>
          <p:nvPr/>
        </p:nvSpPr>
        <p:spPr>
          <a:xfrm>
            <a:off x="3047999" y="5624376"/>
            <a:ext cx="6096000" cy="646331"/>
          </a:xfrm>
          <a:prstGeom prst="rect">
            <a:avLst/>
          </a:prstGeom>
          <a:noFill/>
        </p:spPr>
        <p:txBody>
          <a:bodyPr wrap="square" rtlCol="0">
            <a:spAutoFit/>
          </a:bodyPr>
          <a:lstStyle/>
          <a:p>
            <a:pPr algn="ctr"/>
            <a:r>
              <a:rPr lang="de-DE" dirty="0"/>
              <a:t>Hinweis: Natürlich können beliebig viele Personen auf der Liste stehen. Die Inhalte müssen Sie nochmal getrennt festhalten.</a:t>
            </a:r>
            <a:endParaRPr lang="x-none"/>
          </a:p>
        </p:txBody>
      </p:sp>
    </p:spTree>
    <p:extLst>
      <p:ext uri="{BB962C8B-B14F-4D97-AF65-F5344CB8AC3E}">
        <p14:creationId xmlns:p14="http://schemas.microsoft.com/office/powerpoint/2010/main" val="32774199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2DF98-DDC9-4C63-9893-5B5E050313F7}"/>
              </a:ext>
            </a:extLst>
          </p:cNvPr>
          <p:cNvSpPr>
            <a:spLocks noGrp="1"/>
          </p:cNvSpPr>
          <p:nvPr>
            <p:ph type="title"/>
          </p:nvPr>
        </p:nvSpPr>
        <p:spPr/>
        <p:txBody>
          <a:bodyPr/>
          <a:lstStyle/>
          <a:p>
            <a:r>
              <a:rPr lang="de-DE"/>
              <a:t>Unser Tipp für Sie: Die </a:t>
            </a:r>
            <a:r>
              <a:rPr lang="de-DE" b="1"/>
              <a:t>Referentenansicht</a:t>
            </a:r>
          </a:p>
        </p:txBody>
      </p:sp>
      <p:sp>
        <p:nvSpPr>
          <p:cNvPr id="3" name="Inhaltsplatzhalter 2">
            <a:extLst>
              <a:ext uri="{FF2B5EF4-FFF2-40B4-BE49-F238E27FC236}">
                <a16:creationId xmlns:a16="http://schemas.microsoft.com/office/drawing/2014/main" id="{5F3A686C-50E0-44D6-9E1D-6751001B89CE}"/>
              </a:ext>
            </a:extLst>
          </p:cNvPr>
          <p:cNvSpPr>
            <a:spLocks noGrp="1"/>
          </p:cNvSpPr>
          <p:nvPr>
            <p:ph idx="1"/>
          </p:nvPr>
        </p:nvSpPr>
        <p:spPr/>
        <p:txBody>
          <a:bodyPr>
            <a:normAutofit fontScale="92500" lnSpcReduction="20000"/>
          </a:bodyPr>
          <a:lstStyle/>
          <a:p>
            <a:pPr marL="0" indent="0">
              <a:buNone/>
            </a:pPr>
            <a:r>
              <a:rPr lang="de-DE" dirty="0"/>
              <a:t>Eine hervorragende Möglichkeit, Ihre Notizen auch während der Schulung zu sehen, ist die Referentenansicht bei Microsoft PowerPoint. Bei dieser Ansicht sehen die Teilnehmenden weiterhin die Folien und Sie sowohl die Folien als auch Ihre Notizen.</a:t>
            </a:r>
          </a:p>
          <a:p>
            <a:pPr marL="0" indent="0">
              <a:buNone/>
            </a:pPr>
            <a:r>
              <a:rPr lang="de-DE" dirty="0"/>
              <a:t>Um die Referentenansicht nutzen zu können, benötigen Sie 2 Bildschirme – zum Beispiel einen Laptop und einen Beamer. Wenn Sie die Präsentation geöffnet haben, machen Sie einen „Rechtsklick“ mit der Maus und wählen dann „Referentenansicht“ aus. </a:t>
            </a:r>
          </a:p>
          <a:p>
            <a:pPr marL="0" indent="0">
              <a:buNone/>
            </a:pPr>
            <a:endParaRPr lang="de-DE" dirty="0"/>
          </a:p>
          <a:p>
            <a:pPr marL="0" indent="0">
              <a:buNone/>
            </a:pPr>
            <a:r>
              <a:rPr lang="de-DE" dirty="0"/>
              <a:t>Hier finden Sie eine detailliertere Anleitung von Microsoft:</a:t>
            </a:r>
          </a:p>
          <a:p>
            <a:pPr marL="0" indent="0">
              <a:buNone/>
            </a:pPr>
            <a:r>
              <a:rPr lang="de-DE" dirty="0"/>
              <a:t>https://support.microsoft.com/de-de/office/was-ist-die-referentenansicht-98f31265-9630-41a7-a3f1-9b4736928ee3</a:t>
            </a:r>
          </a:p>
        </p:txBody>
      </p:sp>
    </p:spTree>
    <p:extLst>
      <p:ext uri="{BB962C8B-B14F-4D97-AF65-F5344CB8AC3E}">
        <p14:creationId xmlns:p14="http://schemas.microsoft.com/office/powerpoint/2010/main" val="33469726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D1CBF-B158-0396-3A6F-6049334FA40F}"/>
              </a:ext>
            </a:extLst>
          </p:cNvPr>
          <p:cNvSpPr>
            <a:spLocks noGrp="1"/>
          </p:cNvSpPr>
          <p:nvPr>
            <p:ph type="ctrTitle"/>
          </p:nvPr>
        </p:nvSpPr>
        <p:spPr>
          <a:xfrm>
            <a:off x="1524000" y="410147"/>
            <a:ext cx="9144000" cy="2001837"/>
          </a:xfrm>
        </p:spPr>
        <p:txBody>
          <a:bodyPr>
            <a:normAutofit/>
          </a:bodyPr>
          <a:lstStyle/>
          <a:p>
            <a:r>
              <a:rPr lang="de-DE" dirty="0"/>
              <a:t>Professionelles Auftreten in der Pflege</a:t>
            </a:r>
          </a:p>
        </p:txBody>
      </p:sp>
      <p:sp>
        <p:nvSpPr>
          <p:cNvPr id="3" name="Untertitel 2">
            <a:extLst>
              <a:ext uri="{FF2B5EF4-FFF2-40B4-BE49-F238E27FC236}">
                <a16:creationId xmlns:a16="http://schemas.microsoft.com/office/drawing/2014/main" id="{85A87CA0-2AC1-AC58-79FC-0B698D3DDFA3}"/>
              </a:ext>
            </a:extLst>
          </p:cNvPr>
          <p:cNvSpPr>
            <a:spLocks noGrp="1"/>
          </p:cNvSpPr>
          <p:nvPr>
            <p:ph type="subTitle" idx="1"/>
          </p:nvPr>
        </p:nvSpPr>
        <p:spPr>
          <a:xfrm>
            <a:off x="1524000" y="2599816"/>
            <a:ext cx="9144000" cy="743969"/>
          </a:xfrm>
        </p:spPr>
        <p:txBody>
          <a:bodyPr/>
          <a:lstStyle/>
          <a:p>
            <a:r>
              <a:rPr lang="de-DE" dirty="0"/>
              <a:t>Umgang mit Kritik und Feedback</a:t>
            </a:r>
          </a:p>
        </p:txBody>
      </p:sp>
      <p:pic>
        <p:nvPicPr>
          <p:cNvPr id="5" name="Grafik 4">
            <a:extLst>
              <a:ext uri="{FF2B5EF4-FFF2-40B4-BE49-F238E27FC236}">
                <a16:creationId xmlns:a16="http://schemas.microsoft.com/office/drawing/2014/main" id="{7C366A00-9210-A797-3F37-33CC2866E30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89344" y="2971801"/>
            <a:ext cx="6386331" cy="3349962"/>
          </a:xfrm>
          <a:prstGeom prst="rect">
            <a:avLst/>
          </a:prstGeom>
        </p:spPr>
      </p:pic>
      <p:pic>
        <p:nvPicPr>
          <p:cNvPr id="7" name="Grafik 6">
            <a:extLst>
              <a:ext uri="{FF2B5EF4-FFF2-40B4-BE49-F238E27FC236}">
                <a16:creationId xmlns:a16="http://schemas.microsoft.com/office/drawing/2014/main" id="{69429E44-14FD-C0EB-B4BE-37A77E543C7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325" y="2971802"/>
            <a:ext cx="5715001" cy="3349961"/>
          </a:xfrm>
          <a:prstGeom prst="rect">
            <a:avLst/>
          </a:prstGeom>
        </p:spPr>
      </p:pic>
    </p:spTree>
    <p:extLst>
      <p:ext uri="{BB962C8B-B14F-4D97-AF65-F5344CB8AC3E}">
        <p14:creationId xmlns:p14="http://schemas.microsoft.com/office/powerpoint/2010/main" val="192756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25515-D80E-2818-E16F-36AC874373BE}"/>
              </a:ext>
            </a:extLst>
          </p:cNvPr>
          <p:cNvSpPr>
            <a:spLocks noGrp="1"/>
          </p:cNvSpPr>
          <p:nvPr>
            <p:ph type="title"/>
          </p:nvPr>
        </p:nvSpPr>
        <p:spPr/>
        <p:txBody>
          <a:bodyPr/>
          <a:lstStyle/>
          <a:p>
            <a:r>
              <a:rPr lang="de-DE" dirty="0"/>
              <a:t>Lernziele</a:t>
            </a:r>
          </a:p>
        </p:txBody>
      </p:sp>
      <p:sp>
        <p:nvSpPr>
          <p:cNvPr id="3" name="Inhaltsplatzhalter 2">
            <a:extLst>
              <a:ext uri="{FF2B5EF4-FFF2-40B4-BE49-F238E27FC236}">
                <a16:creationId xmlns:a16="http://schemas.microsoft.com/office/drawing/2014/main" id="{F176EB9D-D4FA-9E5A-AFCE-5B695B5D2FF5}"/>
              </a:ext>
            </a:extLst>
          </p:cNvPr>
          <p:cNvSpPr>
            <a:spLocks noGrp="1"/>
          </p:cNvSpPr>
          <p:nvPr>
            <p:ph idx="1"/>
          </p:nvPr>
        </p:nvSpPr>
        <p:spPr>
          <a:xfrm>
            <a:off x="4486274" y="1534886"/>
            <a:ext cx="6867525" cy="4642077"/>
          </a:xfrm>
        </p:spPr>
        <p:txBody>
          <a:bodyPr>
            <a:normAutofit/>
          </a:bodyPr>
          <a:lstStyle/>
          <a:p>
            <a:pPr eaLnBrk="0" fontAlgn="base" hangingPunct="0">
              <a:lnSpc>
                <a:spcPct val="100000"/>
              </a:lnSpc>
              <a:spcBef>
                <a:spcPct val="0"/>
              </a:spcBef>
              <a:spcAft>
                <a:spcPct val="0"/>
              </a:spcAft>
            </a:pPr>
            <a:r>
              <a:rPr lang="de-DE" altLang="de-DE" sz="2400" dirty="0">
                <a:latin typeface="Arial" panose="020B0604020202020204" pitchFamily="34" charset="0"/>
              </a:rPr>
              <a:t>Teilnehmende können die Bedeutung von konstruktiver Kritik im Pflegealltag erklären und deren Nutzen für die Pflegequalität beschreiben.</a:t>
            </a:r>
          </a:p>
          <a:p>
            <a:pPr eaLnBrk="0" fontAlgn="base" hangingPunct="0">
              <a:lnSpc>
                <a:spcPct val="100000"/>
              </a:lnSpc>
              <a:spcBef>
                <a:spcPct val="0"/>
              </a:spcBef>
              <a:spcAft>
                <a:spcPct val="0"/>
              </a:spcAft>
            </a:pPr>
            <a:r>
              <a:rPr lang="de-DE" altLang="de-DE" sz="2400" dirty="0">
                <a:latin typeface="Arial" panose="020B0604020202020204" pitchFamily="34" charset="0"/>
              </a:rPr>
              <a:t>Teilnehmende erkennen unterschiedliche Arten von Kritik und wenden Strategien an, um Feedback professionell zu geben und anzunehmen.</a:t>
            </a:r>
          </a:p>
          <a:p>
            <a:pPr eaLnBrk="0" fontAlgn="base" hangingPunct="0">
              <a:lnSpc>
                <a:spcPct val="100000"/>
              </a:lnSpc>
              <a:spcBef>
                <a:spcPct val="0"/>
              </a:spcBef>
              <a:spcAft>
                <a:spcPct val="0"/>
              </a:spcAft>
            </a:pPr>
            <a:r>
              <a:rPr lang="de-DE" altLang="de-DE" sz="2400" dirty="0">
                <a:latin typeface="Arial" panose="020B0604020202020204" pitchFamily="34" charset="0"/>
              </a:rPr>
              <a:t>Teilnehmende können eigene Reaktionen auf Kritik reflektieren und Handlungsmöglichkeiten für eine konstruktive Teamkommunikation aufzeigen.</a:t>
            </a:r>
          </a:p>
          <a:p>
            <a:pPr marL="0" indent="0" eaLnBrk="0" fontAlgn="base" hangingPunct="0">
              <a:lnSpc>
                <a:spcPct val="100000"/>
              </a:lnSpc>
              <a:spcBef>
                <a:spcPct val="0"/>
              </a:spcBef>
              <a:spcAft>
                <a:spcPct val="0"/>
              </a:spcAft>
              <a:buNone/>
            </a:pPr>
            <a:endParaRPr lang="de-DE" altLang="de-DE" sz="2400" dirty="0">
              <a:highlight>
                <a:srgbClr val="FFFF00"/>
              </a:highlight>
              <a:latin typeface="Arial" panose="020B0604020202020204" pitchFamily="34" charset="0"/>
            </a:endParaRPr>
          </a:p>
        </p:txBody>
      </p:sp>
      <p:pic>
        <p:nvPicPr>
          <p:cNvPr id="5" name="Grafik 4">
            <a:extLst>
              <a:ext uri="{FF2B5EF4-FFF2-40B4-BE49-F238E27FC236}">
                <a16:creationId xmlns:a16="http://schemas.microsoft.com/office/drawing/2014/main" id="{0A30BEE9-F905-A377-B5DE-EFA1862686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87930"/>
            <a:ext cx="4486275" cy="4914899"/>
          </a:xfrm>
          <a:prstGeom prst="rect">
            <a:avLst/>
          </a:prstGeom>
        </p:spPr>
      </p:pic>
    </p:spTree>
    <p:extLst>
      <p:ext uri="{BB962C8B-B14F-4D97-AF65-F5344CB8AC3E}">
        <p14:creationId xmlns:p14="http://schemas.microsoft.com/office/powerpoint/2010/main" val="438163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4F2F7D9-4790-1B42-7DC7-8AB8EFF4FE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325755"/>
          </a:xfrm>
          <a:prstGeom prst="rect">
            <a:avLst/>
          </a:prstGeom>
        </p:spPr>
      </p:pic>
      <p:sp>
        <p:nvSpPr>
          <p:cNvPr id="2" name="Titel 1">
            <a:extLst>
              <a:ext uri="{FF2B5EF4-FFF2-40B4-BE49-F238E27FC236}">
                <a16:creationId xmlns:a16="http://schemas.microsoft.com/office/drawing/2014/main" id="{6FDADDD6-166C-F624-3CF1-201299B6AE29}"/>
              </a:ext>
            </a:extLst>
          </p:cNvPr>
          <p:cNvSpPr>
            <a:spLocks noGrp="1"/>
          </p:cNvSpPr>
          <p:nvPr>
            <p:ph type="title"/>
          </p:nvPr>
        </p:nvSpPr>
        <p:spPr/>
        <p:txBody>
          <a:bodyPr/>
          <a:lstStyle/>
          <a:p>
            <a:r>
              <a:rPr lang="de-DE" dirty="0"/>
              <a:t>Gliederung</a:t>
            </a:r>
          </a:p>
        </p:txBody>
      </p:sp>
      <p:pic>
        <p:nvPicPr>
          <p:cNvPr id="6" name="Grafik 5">
            <a:extLst>
              <a:ext uri="{FF2B5EF4-FFF2-40B4-BE49-F238E27FC236}">
                <a16:creationId xmlns:a16="http://schemas.microsoft.com/office/drawing/2014/main" id="{B8B41321-622D-2D03-A62B-89F2589B82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91406" y="156793"/>
            <a:ext cx="1490282" cy="675085"/>
          </a:xfrm>
          <a:prstGeom prst="rect">
            <a:avLst/>
          </a:prstGeom>
        </p:spPr>
      </p:pic>
      <p:pic>
        <p:nvPicPr>
          <p:cNvPr id="8" name="Grafik 7">
            <a:extLst>
              <a:ext uri="{FF2B5EF4-FFF2-40B4-BE49-F238E27FC236}">
                <a16:creationId xmlns:a16="http://schemas.microsoft.com/office/drawing/2014/main" id="{DC6B8FEC-8CA8-E70B-184A-8CD5D3AC5535}"/>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895" b="89955" l="9937" r="90063">
                        <a14:foregroundMark x1="90189" y1="35682" x2="90189" y2="35682"/>
                      </a14:backgroundRemoval>
                    </a14:imgEffect>
                  </a14:imgLayer>
                </a14:imgProps>
              </a:ext>
              <a:ext uri="{28A0092B-C50C-407E-A947-70E740481C1C}">
                <a14:useLocalDpi xmlns:a14="http://schemas.microsoft.com/office/drawing/2010/main"/>
              </a:ext>
            </a:extLst>
          </a:blip>
          <a:srcRect/>
          <a:stretch/>
        </p:blipFill>
        <p:spPr>
          <a:xfrm rot="1245161">
            <a:off x="8011733" y="1407317"/>
            <a:ext cx="997528" cy="836613"/>
          </a:xfrm>
          <a:prstGeom prst="rect">
            <a:avLst/>
          </a:prstGeom>
        </p:spPr>
      </p:pic>
      <p:pic>
        <p:nvPicPr>
          <p:cNvPr id="10" name="Grafik 9">
            <a:extLst>
              <a:ext uri="{FF2B5EF4-FFF2-40B4-BE49-F238E27FC236}">
                <a16:creationId xmlns:a16="http://schemas.microsoft.com/office/drawing/2014/main" id="{0D05677E-E8A5-0B8F-F58F-BE2991C144BE}"/>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938" b="89938" l="9890" r="89973">
                        <a14:foregroundMark x1="13187" y1="61491" x2="13187" y2="61491"/>
                        <a14:foregroundMark x1="63187" y1="38509" x2="63462" y2="39503"/>
                        <a14:backgroundMark x1="30632" y1="63106" x2="30632" y2="63106"/>
                        <a14:backgroundMark x1="32692" y1="58261" x2="43269" y2="65093"/>
                        <a14:backgroundMark x1="29808" y1="63106" x2="39011" y2="56273"/>
                        <a14:backgroundMark x1="44093" y1="66584" x2="62912" y2="63478"/>
                        <a14:backgroundMark x1="66209" y1="61615" x2="76374" y2="55901"/>
                        <a14:backgroundMark x1="15522" y1="60248" x2="24313" y2="72795"/>
                        <a14:backgroundMark x1="57555" y1="40497" x2="68407" y2="40124"/>
                        <a14:backgroundMark x1="68681" y1="40124" x2="64286" y2="45466"/>
                        <a14:backgroundMark x1="55220" y1="51180" x2="59753" y2="53665"/>
                      </a14:backgroundRemoval>
                    </a14:imgEffect>
                  </a14:imgLayer>
                </a14:imgProps>
              </a:ext>
              <a:ext uri="{28A0092B-C50C-407E-A947-70E740481C1C}">
                <a14:useLocalDpi xmlns:a14="http://schemas.microsoft.com/office/drawing/2010/main"/>
              </a:ext>
            </a:extLst>
          </a:blip>
          <a:srcRect/>
          <a:stretch/>
        </p:blipFill>
        <p:spPr>
          <a:xfrm>
            <a:off x="9971903" y="3524193"/>
            <a:ext cx="1511779" cy="1670236"/>
          </a:xfrm>
          <a:prstGeom prst="rect">
            <a:avLst/>
          </a:prstGeom>
        </p:spPr>
      </p:pic>
      <p:pic>
        <p:nvPicPr>
          <p:cNvPr id="12" name="Grafik 11">
            <a:extLst>
              <a:ext uri="{FF2B5EF4-FFF2-40B4-BE49-F238E27FC236}">
                <a16:creationId xmlns:a16="http://schemas.microsoft.com/office/drawing/2014/main" id="{D69F5EA6-0B4D-BB8C-F762-57E5C1DAD912}"/>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9952" b="89808" l="8901" r="89847">
                        <a14:foregroundMark x1="56606" y1="71343" x2="67316" y2="78777"/>
                        <a14:foregroundMark x1="9179" y1="30216" x2="8901" y2="32014"/>
                        <a14:backgroundMark x1="65090" y1="62350" x2="69402" y2="66667"/>
                        <a14:backgroundMark x1="68289" y1="64508" x2="71488" y2="68465"/>
                        <a14:backgroundMark x1="58414" y1="69904" x2="41864" y2="65707"/>
                        <a14:backgroundMark x1="49652" y1="69904" x2="61335" y2="70264"/>
                        <a14:backgroundMark x1="41586" y1="64149" x2="28512" y2="51439"/>
                        <a14:backgroundMark x1="52434" y1="71223" x2="56328" y2="72422"/>
                        <a14:backgroundMark x1="56328" y1="72062" x2="58136" y2="73022"/>
                        <a14:backgroundMark x1="38804" y1="60911" x2="32128" y2="55396"/>
                        <a14:backgroundMark x1="32128" y1="55036" x2="36300" y2="59353"/>
                        <a14:backgroundMark x1="28929" y1="51799" x2="32406" y2="56595"/>
                        <a14:backgroundMark x1="36996" y1="58753" x2="42281" y2="65108"/>
                        <a14:backgroundMark x1="43394" y1="63909" x2="52851" y2="66667"/>
                        <a14:backgroundMark x1="56050" y1="72062" x2="58414" y2="72662"/>
                        <a14:backgroundMark x1="53129" y1="71823" x2="58136" y2="72062"/>
                        <a14:backgroundMark x1="53268" y1="71223" x2="59944" y2="72062"/>
                      </a14:backgroundRemoval>
                    </a14:imgEffect>
                  </a14:imgLayer>
                </a14:imgProps>
              </a:ext>
              <a:ext uri="{28A0092B-C50C-407E-A947-70E740481C1C}">
                <a14:useLocalDpi xmlns:a14="http://schemas.microsoft.com/office/drawing/2010/main"/>
              </a:ext>
            </a:extLst>
          </a:blip>
          <a:srcRect/>
          <a:stretch/>
        </p:blipFill>
        <p:spPr>
          <a:xfrm>
            <a:off x="8125691" y="3792379"/>
            <a:ext cx="979728" cy="1135793"/>
          </a:xfrm>
          <a:prstGeom prst="rect">
            <a:avLst/>
          </a:prstGeom>
        </p:spPr>
      </p:pic>
      <p:pic>
        <p:nvPicPr>
          <p:cNvPr id="14" name="Grafik 13">
            <a:extLst>
              <a:ext uri="{FF2B5EF4-FFF2-40B4-BE49-F238E27FC236}">
                <a16:creationId xmlns:a16="http://schemas.microsoft.com/office/drawing/2014/main" id="{42A5BA20-1C35-E659-007D-A7B5FCC6559D}"/>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96" b="89974" l="9949" r="89882">
                        <a14:foregroundMark x1="50759" y1="79818" x2="35750" y2="66536"/>
                        <a14:backgroundMark x1="52614" y1="71745" x2="52277" y2="68880"/>
                        <a14:backgroundMark x1="50927" y1="71745" x2="45868" y2="69661"/>
                        <a14:backgroundMark x1="49916" y1="76432" x2="51939" y2="67578"/>
                        <a14:backgroundMark x1="38954" y1="65755" x2="46374" y2="64323"/>
                      </a14:backgroundRemoval>
                    </a14:imgEffect>
                  </a14:imgLayer>
                </a14:imgProps>
              </a:ext>
              <a:ext uri="{28A0092B-C50C-407E-A947-70E740481C1C}">
                <a14:useLocalDpi xmlns:a14="http://schemas.microsoft.com/office/drawing/2010/main"/>
              </a:ext>
            </a:extLst>
          </a:blip>
          <a:srcRect/>
          <a:stretch/>
        </p:blipFill>
        <p:spPr>
          <a:xfrm>
            <a:off x="10105202" y="1794700"/>
            <a:ext cx="925551" cy="1198579"/>
          </a:xfrm>
          <a:prstGeom prst="rect">
            <a:avLst/>
          </a:prstGeom>
        </p:spPr>
      </p:pic>
      <p:sp>
        <p:nvSpPr>
          <p:cNvPr id="9" name="Inhaltsplatzhalter 2">
            <a:extLst>
              <a:ext uri="{FF2B5EF4-FFF2-40B4-BE49-F238E27FC236}">
                <a16:creationId xmlns:a16="http://schemas.microsoft.com/office/drawing/2014/main" id="{E4397C71-4574-BE4F-740A-A3A53C33CD0A}"/>
              </a:ext>
            </a:extLst>
          </p:cNvPr>
          <p:cNvSpPr>
            <a:spLocks noGrp="1"/>
          </p:cNvSpPr>
          <p:nvPr>
            <p:ph idx="1"/>
          </p:nvPr>
        </p:nvSpPr>
        <p:spPr>
          <a:xfrm>
            <a:off x="838200" y="1825625"/>
            <a:ext cx="6077592" cy="4351338"/>
          </a:xfrm>
          <a:noFill/>
        </p:spPr>
        <p:txBody>
          <a:bodyPr>
            <a:normAutofit/>
          </a:bodyPr>
          <a:lstStyle/>
          <a:p>
            <a:pPr marL="465138" indent="-465138">
              <a:buClr>
                <a:schemeClr val="bg1"/>
              </a:buClr>
            </a:pPr>
            <a:r>
              <a:rPr lang="de-DE" b="1" dirty="0">
                <a:solidFill>
                  <a:schemeClr val="bg1"/>
                </a:solidFill>
              </a:rPr>
              <a:t>Einführung</a:t>
            </a:r>
          </a:p>
          <a:p>
            <a:pPr marL="465138" indent="-465138">
              <a:buClr>
                <a:schemeClr val="bg1">
                  <a:lumMod val="75000"/>
                </a:schemeClr>
              </a:buClr>
            </a:pPr>
            <a:r>
              <a:rPr lang="de-DE" dirty="0">
                <a:solidFill>
                  <a:schemeClr val="bg1">
                    <a:lumMod val="75000"/>
                  </a:schemeClr>
                </a:solidFill>
              </a:rPr>
              <a:t>Merkmale konstruktiver vs. destruktiver Kritik</a:t>
            </a:r>
          </a:p>
          <a:p>
            <a:pPr marL="465138" indent="-465138">
              <a:buClr>
                <a:schemeClr val="bg1">
                  <a:lumMod val="75000"/>
                </a:schemeClr>
              </a:buClr>
            </a:pPr>
            <a:r>
              <a:rPr lang="de-DE" dirty="0">
                <a:solidFill>
                  <a:schemeClr val="bg1">
                    <a:lumMod val="75000"/>
                  </a:schemeClr>
                </a:solidFill>
              </a:rPr>
              <a:t>Grundprinzipien für vernünftiges Feedback</a:t>
            </a:r>
          </a:p>
          <a:p>
            <a:pPr marL="465138" indent="-465138">
              <a:buClr>
                <a:schemeClr val="bg1">
                  <a:lumMod val="75000"/>
                </a:schemeClr>
              </a:buClr>
            </a:pPr>
            <a:r>
              <a:rPr lang="de-DE" dirty="0">
                <a:solidFill>
                  <a:schemeClr val="bg1">
                    <a:lumMod val="75000"/>
                  </a:schemeClr>
                </a:solidFill>
              </a:rPr>
              <a:t>Strategien für konstruktives Feedback</a:t>
            </a:r>
          </a:p>
          <a:p>
            <a:pPr marL="465138" indent="-465138">
              <a:buClr>
                <a:schemeClr val="bg1">
                  <a:lumMod val="75000"/>
                </a:schemeClr>
              </a:buClr>
            </a:pPr>
            <a:r>
              <a:rPr lang="de-DE" dirty="0">
                <a:solidFill>
                  <a:schemeClr val="bg1">
                    <a:lumMod val="75000"/>
                  </a:schemeClr>
                </a:solidFill>
              </a:rPr>
              <a:t>Strategien für die Annahme von Kritik</a:t>
            </a:r>
          </a:p>
          <a:p>
            <a:pPr marL="465138" indent="-465138">
              <a:buClr>
                <a:schemeClr val="bg1">
                  <a:lumMod val="75000"/>
                </a:schemeClr>
              </a:buClr>
            </a:pPr>
            <a:r>
              <a:rPr lang="de-DE" dirty="0">
                <a:solidFill>
                  <a:schemeClr val="bg1">
                    <a:lumMod val="75000"/>
                  </a:schemeClr>
                </a:solidFill>
              </a:rPr>
              <a:t>Zusammenfassung</a:t>
            </a:r>
          </a:p>
          <a:p>
            <a:pPr marL="0" indent="0">
              <a:buNone/>
            </a:pPr>
            <a:endParaRPr lang="de-DE" dirty="0">
              <a:solidFill>
                <a:schemeClr val="bg1">
                  <a:lumMod val="65000"/>
                </a:schemeClr>
              </a:solidFill>
              <a:highlight>
                <a:srgbClr val="FFFF00"/>
              </a:highlight>
            </a:endParaRPr>
          </a:p>
          <a:p>
            <a:endParaRPr lang="de-DE" dirty="0">
              <a:solidFill>
                <a:schemeClr val="bg1">
                  <a:lumMod val="65000"/>
                </a:schemeClr>
              </a:solidFill>
              <a:highlight>
                <a:srgbClr val="FFFF00"/>
              </a:highlight>
            </a:endParaRPr>
          </a:p>
        </p:txBody>
      </p:sp>
    </p:spTree>
    <p:extLst>
      <p:ext uri="{BB962C8B-B14F-4D97-AF65-F5344CB8AC3E}">
        <p14:creationId xmlns:p14="http://schemas.microsoft.com/office/powerpoint/2010/main" val="2415551884"/>
      </p:ext>
    </p:extLst>
  </p:cSld>
  <p:clrMapOvr>
    <a:masterClrMapping/>
  </p:clrMapOvr>
</p:sld>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EF3A41EDB1BC439DC802560C29149A" ma:contentTypeVersion="12" ma:contentTypeDescription="Ein neues Dokument erstellen." ma:contentTypeScope="" ma:versionID="62d901679c9c411d4b102d9fef1f2b3c">
  <xsd:schema xmlns:xsd="http://www.w3.org/2001/XMLSchema" xmlns:xs="http://www.w3.org/2001/XMLSchema" xmlns:p="http://schemas.microsoft.com/office/2006/metadata/properties" xmlns:ns2="3d7d3973-2e4b-42e0-a392-6412e222c751" xmlns:ns3="9462e6a3-3baa-403b-a73e-bc3975b56352" targetNamespace="http://schemas.microsoft.com/office/2006/metadata/properties" ma:root="true" ma:fieldsID="397590f178ea77bfddd2a076cc64ccb9" ns2:_="" ns3:_="">
    <xsd:import namespace="3d7d3973-2e4b-42e0-a392-6412e222c751"/>
    <xsd:import namespace="9462e6a3-3baa-403b-a73e-bc3975b563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7d3973-2e4b-42e0-a392-6412e222c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62e6a3-3baa-403b-a73e-bc3975b5635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e9dca89-00b1-495f-9ce8-6bdf634e50cb}" ma:internalName="TaxCatchAll" ma:showField="CatchAllData" ma:web="9462e6a3-3baa-403b-a73e-bc3975b563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7d3973-2e4b-42e0-a392-6412e222c751">
      <Terms xmlns="http://schemas.microsoft.com/office/infopath/2007/PartnerControls"/>
    </lcf76f155ced4ddcb4097134ff3c332f>
    <TaxCatchAll xmlns="9462e6a3-3baa-403b-a73e-bc3975b563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80609-71D5-4EC7-9932-E42CDBF6BE30}"/>
</file>

<file path=customXml/itemProps2.xml><?xml version="1.0" encoding="utf-8"?>
<ds:datastoreItem xmlns:ds="http://schemas.openxmlformats.org/officeDocument/2006/customXml" ds:itemID="{183636CC-F4D4-4239-958D-94AC53F31D1F}">
  <ds:schemaRefs>
    <ds:schemaRef ds:uri="http://purl.org/dc/terms/"/>
    <ds:schemaRef ds:uri="http://schemas.microsoft.com/office/2006/metadata/properties"/>
    <ds:schemaRef ds:uri="cd466467-04b3-43df-ab9b-d809bddd643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c2007679-a9b3-44bf-8683-93b69f0e7c26"/>
    <ds:schemaRef ds:uri="http://purl.org/dc/elements/1.1/"/>
  </ds:schemaRefs>
</ds:datastoreItem>
</file>

<file path=customXml/itemProps3.xml><?xml version="1.0" encoding="utf-8"?>
<ds:datastoreItem xmlns:ds="http://schemas.openxmlformats.org/officeDocument/2006/customXml" ds:itemID="{1A756679-B1FE-4CBA-BABD-5F8625B4FC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1576</Words>
  <Application>Microsoft Macintosh PowerPoint</Application>
  <PresentationFormat>Breitbild</PresentationFormat>
  <Paragraphs>292</Paragraphs>
  <Slides>34</Slides>
  <Notes>30</Notes>
  <HiddenSlides>6</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Arial</vt:lpstr>
      <vt:lpstr>Calibri</vt:lpstr>
      <vt:lpstr>Calibri Light</vt:lpstr>
      <vt:lpstr>Segoe UI</vt:lpstr>
      <vt:lpstr>Wingdings</vt:lpstr>
      <vt:lpstr>2_Office</vt:lpstr>
      <vt:lpstr>Hinweise für Sie als PDL</vt:lpstr>
      <vt:lpstr>Ihre Checkliste zur Vorbereitung</vt:lpstr>
      <vt:lpstr>Warum ist das Thema wichtig?</vt:lpstr>
      <vt:lpstr>Hinweise zur Erfüllung Ihrer Fortbildungspflicht seitens des MD</vt:lpstr>
      <vt:lpstr>Beispiel Anwesenheitsliste</vt:lpstr>
      <vt:lpstr>Unser Tipp für Sie: Die Referentenansicht</vt:lpstr>
      <vt:lpstr>Professionelles Auftreten in der Pflege</vt:lpstr>
      <vt:lpstr>Lernziele</vt:lpstr>
      <vt:lpstr>Gliederung</vt:lpstr>
      <vt:lpstr>Einführung</vt:lpstr>
      <vt:lpstr>Einführung</vt:lpstr>
      <vt:lpstr>Gliederung</vt:lpstr>
      <vt:lpstr>Sie sind dran! Merkmale konstruktiver vs. destruktiver Kritik</vt:lpstr>
      <vt:lpstr>Auflösung: Merkmale konstruktiver vs. destruktiver Kritik</vt:lpstr>
      <vt:lpstr>Unterschied konstruktiver vs. destruktiver Kritik</vt:lpstr>
      <vt:lpstr>Gliederung</vt:lpstr>
      <vt:lpstr>Grundprinzipien für konstruktives Feedback</vt:lpstr>
      <vt:lpstr>Grundprinzipien für vernünftiges Feedback</vt:lpstr>
      <vt:lpstr>Grundprinzipien für vernünftiges Feedback</vt:lpstr>
      <vt:lpstr>Gliederung</vt:lpstr>
      <vt:lpstr>Strategien Feedback geben</vt:lpstr>
      <vt:lpstr>Strategien Feedback geben</vt:lpstr>
      <vt:lpstr>Strategien Feedback geben</vt:lpstr>
      <vt:lpstr>Sie sind dran!  Strategien Feedback geben</vt:lpstr>
      <vt:lpstr>Gliederung</vt:lpstr>
      <vt:lpstr>Typische Reaktionen auf Kritik</vt:lpstr>
      <vt:lpstr>Strategien für die Annahme von Kritik</vt:lpstr>
      <vt:lpstr>Praxisbeispiel 1:  Patient äußert Unzufriedenheit</vt:lpstr>
      <vt:lpstr>Praxisbeispiel 2:  Kollege kritisiert Vorgehensweise</vt:lpstr>
      <vt:lpstr>Gliederung</vt:lpstr>
      <vt:lpstr>Gruppenarbeit</vt:lpstr>
      <vt:lpstr>Zusammenfassung</vt:lpstr>
      <vt:lpstr>Gibt es noch  offene Fragen oder Anmerkungen?</vt:lpstr>
      <vt:lpstr>Quellenangaben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für Sie als PDL</dc:title>
  <dc:creator>Dominik Bruch</dc:creator>
  <cp:lastModifiedBy>Leske</cp:lastModifiedBy>
  <cp:revision>420</cp:revision>
  <dcterms:created xsi:type="dcterms:W3CDTF">2021-02-07T14:12:08Z</dcterms:created>
  <dcterms:modified xsi:type="dcterms:W3CDTF">2025-10-14T21:18:49Z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0x01010055EF3A41EDB1BC439DC802560C29149A</vt:lpwstr>
  </property>
</Properties>
</file>